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</p:sldIdLst>
  <p:sldSz cx="12190413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2" y="-4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44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4400" b="1" strike="noStrike" spc="-1">
                <a:solidFill>
                  <a:srgbClr val="000000"/>
                </a:solidFill>
                <a:latin typeface="Calibri"/>
              </a:rPr>
              <a:t>São João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João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"/>
                <c:pt idx="0">
                  <c:v>distribuídos</c:v>
                </c:pt>
                <c:pt idx="1">
                  <c:v>respondidos</c:v>
                </c:pt>
                <c:pt idx="2">
                  <c:v>devolvidos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145</c:v>
                </c:pt>
                <c:pt idx="1">
                  <c:v>85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148544"/>
        <c:axId val="782160384"/>
      </c:barChart>
      <c:catAx>
        <c:axId val="78314854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32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2160384"/>
        <c:crosses val="autoZero"/>
        <c:auto val="1"/>
        <c:lblAlgn val="ctr"/>
        <c:lblOffset val="100"/>
        <c:noMultiLvlLbl val="1"/>
      </c:catAx>
      <c:valAx>
        <c:axId val="78216038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314854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2452909903883"/>
          <c:y val="2.8953063204238499E-2"/>
          <c:w val="0.86128225891631205"/>
          <c:h val="0.865532422953510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5"/>
                <c:pt idx="0">
                  <c:v>De 12 a 19 anos</c:v>
                </c:pt>
                <c:pt idx="1">
                  <c:v>De 20 a 39 anos</c:v>
                </c:pt>
                <c:pt idx="2">
                  <c:v>De 40 a 59 anos</c:v>
                </c:pt>
                <c:pt idx="3">
                  <c:v>De 60 a 79 anos</c:v>
                </c:pt>
                <c:pt idx="4">
                  <c:v>De 80 a 86 anos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89</c:v>
                </c:pt>
                <c:pt idx="1">
                  <c:v>241</c:v>
                </c:pt>
                <c:pt idx="2">
                  <c:v>1142</c:v>
                </c:pt>
                <c:pt idx="3">
                  <c:v>770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420608"/>
        <c:axId val="179099264"/>
      </c:barChart>
      <c:catAx>
        <c:axId val="788420608"/>
        <c:scaling>
          <c:orientation val="minMax"/>
        </c:scaling>
        <c:delete val="1"/>
        <c:axPos val="l"/>
        <c:numFmt formatCode="dd/mm/yyyy" sourceLinked="1"/>
        <c:majorTickMark val="out"/>
        <c:minorTickMark val="none"/>
        <c:tickLblPos val="nextTo"/>
        <c:crossAx val="179099264"/>
        <c:crosses val="autoZero"/>
        <c:auto val="1"/>
        <c:lblAlgn val="ctr"/>
        <c:lblOffset val="100"/>
        <c:noMultiLvlLbl val="1"/>
      </c:catAx>
      <c:valAx>
        <c:axId val="179099264"/>
        <c:scaling>
          <c:orientation val="minMax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842060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32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São João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João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5"/>
                <c:pt idx="0">
                  <c:v>De 12 a 19 anos</c:v>
                </c:pt>
                <c:pt idx="1">
                  <c:v>De 20 a 39 anos</c:v>
                </c:pt>
                <c:pt idx="2">
                  <c:v>De 40 a 59 anos</c:v>
                </c:pt>
                <c:pt idx="3">
                  <c:v>De 60 a 79 anos</c:v>
                </c:pt>
                <c:pt idx="4">
                  <c:v>De 80 a 86 anos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1">
                  <c:v>32</c:v>
                </c:pt>
                <c:pt idx="2">
                  <c:v>79</c:v>
                </c:pt>
                <c:pt idx="3">
                  <c:v>24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874304"/>
        <c:axId val="788292160"/>
      </c:barChart>
      <c:catAx>
        <c:axId val="787874304"/>
        <c:scaling>
          <c:orientation val="minMax"/>
        </c:scaling>
        <c:delete val="1"/>
        <c:axPos val="l"/>
        <c:numFmt formatCode="dd/mm/yyyy" sourceLinked="1"/>
        <c:majorTickMark val="out"/>
        <c:minorTickMark val="none"/>
        <c:tickLblPos val="nextTo"/>
        <c:crossAx val="788292160"/>
        <c:crosses val="autoZero"/>
        <c:auto val="1"/>
        <c:lblAlgn val="ctr"/>
        <c:lblOffset val="100"/>
        <c:noMultiLvlLbl val="1"/>
      </c:catAx>
      <c:valAx>
        <c:axId val="788292160"/>
        <c:scaling>
          <c:orientation val="minMax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787430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32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São Marcos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Marcos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5"/>
                <c:pt idx="0">
                  <c:v>De 12 a 19 anos</c:v>
                </c:pt>
                <c:pt idx="1">
                  <c:v>De 20 a 39 anos</c:v>
                </c:pt>
                <c:pt idx="2">
                  <c:v>De 40 a 59 anos</c:v>
                </c:pt>
                <c:pt idx="3">
                  <c:v>De 60 a 79 anos</c:v>
                </c:pt>
                <c:pt idx="4">
                  <c:v>De 80 a 86 anos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26</c:v>
                </c:pt>
                <c:pt idx="1">
                  <c:v>72</c:v>
                </c:pt>
                <c:pt idx="2">
                  <c:v>111</c:v>
                </c:pt>
                <c:pt idx="3">
                  <c:v>144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944960"/>
        <c:axId val="788294464"/>
      </c:barChart>
      <c:catAx>
        <c:axId val="787944960"/>
        <c:scaling>
          <c:orientation val="minMax"/>
        </c:scaling>
        <c:delete val="1"/>
        <c:axPos val="l"/>
        <c:numFmt formatCode="dd/mm/yyyy" sourceLinked="1"/>
        <c:majorTickMark val="out"/>
        <c:minorTickMark val="none"/>
        <c:tickLblPos val="nextTo"/>
        <c:crossAx val="788294464"/>
        <c:crosses val="autoZero"/>
        <c:auto val="1"/>
        <c:lblAlgn val="ctr"/>
        <c:lblOffset val="100"/>
        <c:noMultiLvlLbl val="1"/>
      </c:catAx>
      <c:valAx>
        <c:axId val="788294464"/>
        <c:scaling>
          <c:orientation val="minMax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794496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32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São Mateus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Mateus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5"/>
                <c:pt idx="0">
                  <c:v>De 12 a 19 anos</c:v>
                </c:pt>
                <c:pt idx="1">
                  <c:v>De 20 a 39 anos</c:v>
                </c:pt>
                <c:pt idx="2">
                  <c:v>De 40 a 59 anos</c:v>
                </c:pt>
                <c:pt idx="3">
                  <c:v>De 60 a 79 anos</c:v>
                </c:pt>
                <c:pt idx="4">
                  <c:v>De 80 a 86 anos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1">
                  <c:v>31</c:v>
                </c:pt>
                <c:pt idx="2">
                  <c:v>57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089344"/>
        <c:axId val="788296768"/>
      </c:barChart>
      <c:catAx>
        <c:axId val="788089344"/>
        <c:scaling>
          <c:orientation val="minMax"/>
        </c:scaling>
        <c:delete val="1"/>
        <c:axPos val="l"/>
        <c:numFmt formatCode="dd/mm/yyyy" sourceLinked="1"/>
        <c:majorTickMark val="out"/>
        <c:minorTickMark val="none"/>
        <c:tickLblPos val="nextTo"/>
        <c:crossAx val="788296768"/>
        <c:crosses val="autoZero"/>
        <c:auto val="1"/>
        <c:lblAlgn val="ctr"/>
        <c:lblOffset val="100"/>
        <c:noMultiLvlLbl val="1"/>
      </c:catAx>
      <c:valAx>
        <c:axId val="788296768"/>
        <c:scaling>
          <c:orientation val="minMax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808934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32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São Lucas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Lucas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5"/>
                <c:pt idx="0">
                  <c:v>De 12 a 19 anos</c:v>
                </c:pt>
                <c:pt idx="1">
                  <c:v>De 20 a 39 anos</c:v>
                </c:pt>
                <c:pt idx="2">
                  <c:v>De 40 a 59 anos</c:v>
                </c:pt>
                <c:pt idx="3">
                  <c:v>De 60 a 79 anos</c:v>
                </c:pt>
                <c:pt idx="4">
                  <c:v>De 80 a 86 anos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65</c:v>
                </c:pt>
                <c:pt idx="1">
                  <c:v>105</c:v>
                </c:pt>
                <c:pt idx="2">
                  <c:v>895</c:v>
                </c:pt>
                <c:pt idx="3">
                  <c:v>585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815360"/>
        <c:axId val="788299072"/>
      </c:barChart>
      <c:catAx>
        <c:axId val="788815360"/>
        <c:scaling>
          <c:orientation val="minMax"/>
        </c:scaling>
        <c:delete val="1"/>
        <c:axPos val="l"/>
        <c:numFmt formatCode="dd/mm/yyyy" sourceLinked="1"/>
        <c:majorTickMark val="out"/>
        <c:minorTickMark val="none"/>
        <c:tickLblPos val="nextTo"/>
        <c:crossAx val="788299072"/>
        <c:crosses val="autoZero"/>
        <c:auto val="1"/>
        <c:lblAlgn val="ctr"/>
        <c:lblOffset val="100"/>
        <c:noMultiLvlLbl val="1"/>
      </c:catAx>
      <c:valAx>
        <c:axId val="788299072"/>
        <c:scaling>
          <c:orientation val="minMax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881536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40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4000" b="1" strike="noStrike" spc="-1">
                <a:solidFill>
                  <a:srgbClr val="000000"/>
                </a:solidFill>
                <a:latin typeface="Calibri"/>
              </a:rPr>
              <a:t>São Marcos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Marcos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"/>
                <c:pt idx="0">
                  <c:v>distribuídos</c:v>
                </c:pt>
                <c:pt idx="1">
                  <c:v>respondidos</c:v>
                </c:pt>
                <c:pt idx="2">
                  <c:v>devolvidos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290</c:v>
                </c:pt>
                <c:pt idx="1">
                  <c:v>82</c:v>
                </c:pt>
                <c:pt idx="2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286528"/>
        <c:axId val="783765440"/>
      </c:barChart>
      <c:catAx>
        <c:axId val="17928652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32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3765440"/>
        <c:crosses val="autoZero"/>
        <c:auto val="1"/>
        <c:lblAlgn val="ctr"/>
        <c:lblOffset val="100"/>
        <c:noMultiLvlLbl val="1"/>
      </c:catAx>
      <c:valAx>
        <c:axId val="78376544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17928652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40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4000" b="1" strike="noStrike" spc="-1">
                <a:solidFill>
                  <a:srgbClr val="000000"/>
                </a:solidFill>
                <a:latin typeface="Calibri"/>
              </a:rPr>
              <a:t>São Mateus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Mateus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"/>
                <c:pt idx="0">
                  <c:v>distribuídos</c:v>
                </c:pt>
                <c:pt idx="1">
                  <c:v>respondidos</c:v>
                </c:pt>
                <c:pt idx="2">
                  <c:v>devolvidos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123</c:v>
                </c:pt>
                <c:pt idx="1">
                  <c:v>114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092608"/>
        <c:axId val="783767744"/>
      </c:barChart>
      <c:catAx>
        <c:axId val="78509260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32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3767744"/>
        <c:crosses val="autoZero"/>
        <c:auto val="1"/>
        <c:lblAlgn val="ctr"/>
        <c:lblOffset val="100"/>
        <c:noMultiLvlLbl val="1"/>
      </c:catAx>
      <c:valAx>
        <c:axId val="78376774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509260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32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São Lucas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Lucas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"/>
                <c:pt idx="0">
                  <c:v>distribuídos</c:v>
                </c:pt>
                <c:pt idx="1">
                  <c:v>respondidos</c:v>
                </c:pt>
                <c:pt idx="2">
                  <c:v>devolvidos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165</c:v>
                </c:pt>
                <c:pt idx="1">
                  <c:v>162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095168"/>
        <c:axId val="783802944"/>
      </c:barChart>
      <c:catAx>
        <c:axId val="78509516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32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3802944"/>
        <c:crosses val="autoZero"/>
        <c:auto val="1"/>
        <c:lblAlgn val="ctr"/>
        <c:lblOffset val="100"/>
        <c:noMultiLvlLbl val="1"/>
      </c:catAx>
      <c:valAx>
        <c:axId val="78380294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509516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mulheres</c:v>
                </c:pt>
                <c:pt idx="1">
                  <c:v>homens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1349</c:v>
                </c:pt>
                <c:pt idx="1">
                  <c:v>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32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São João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João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Sexo masculino</c:v>
                </c:pt>
                <c:pt idx="1">
                  <c:v>Sexo feminino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85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695616"/>
        <c:axId val="783806976"/>
      </c:barChart>
      <c:catAx>
        <c:axId val="787695616"/>
        <c:scaling>
          <c:orientation val="minMax"/>
        </c:scaling>
        <c:delete val="1"/>
        <c:axPos val="l"/>
        <c:numFmt formatCode="dd/mm/yyyy" sourceLinked="1"/>
        <c:majorTickMark val="out"/>
        <c:minorTickMark val="none"/>
        <c:tickLblPos val="nextTo"/>
        <c:crossAx val="783806976"/>
        <c:crosses val="autoZero"/>
        <c:auto val="1"/>
        <c:lblAlgn val="ctr"/>
        <c:lblOffset val="100"/>
        <c:noMultiLvlLbl val="1"/>
      </c:catAx>
      <c:valAx>
        <c:axId val="783806976"/>
        <c:scaling>
          <c:orientation val="minMax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769561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32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São Marcos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Marcos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Sexo masculino</c:v>
                </c:pt>
                <c:pt idx="1">
                  <c:v>Sexo feminino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107</c:v>
                </c:pt>
                <c:pt idx="1">
                  <c:v>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154880"/>
        <c:axId val="783809280"/>
      </c:barChart>
      <c:catAx>
        <c:axId val="788154880"/>
        <c:scaling>
          <c:orientation val="minMax"/>
        </c:scaling>
        <c:delete val="1"/>
        <c:axPos val="l"/>
        <c:numFmt formatCode="dd/mm/yyyy" sourceLinked="1"/>
        <c:majorTickMark val="out"/>
        <c:minorTickMark val="none"/>
        <c:tickLblPos val="nextTo"/>
        <c:crossAx val="783809280"/>
        <c:crosses val="autoZero"/>
        <c:auto val="1"/>
        <c:lblAlgn val="ctr"/>
        <c:lblOffset val="100"/>
        <c:noMultiLvlLbl val="1"/>
      </c:catAx>
      <c:valAx>
        <c:axId val="783809280"/>
        <c:scaling>
          <c:orientation val="minMax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815488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32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São Mateus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Mateus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Sexo masculino</c:v>
                </c:pt>
                <c:pt idx="1">
                  <c:v>Sexo feminino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19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221440"/>
        <c:axId val="179094656"/>
      </c:barChart>
      <c:catAx>
        <c:axId val="788221440"/>
        <c:scaling>
          <c:orientation val="minMax"/>
        </c:scaling>
        <c:delete val="1"/>
        <c:axPos val="l"/>
        <c:numFmt formatCode="dd/mm/yyyy" sourceLinked="1"/>
        <c:majorTickMark val="out"/>
        <c:minorTickMark val="none"/>
        <c:tickLblPos val="nextTo"/>
        <c:crossAx val="179094656"/>
        <c:crosses val="autoZero"/>
        <c:auto val="1"/>
        <c:lblAlgn val="ctr"/>
        <c:lblOffset val="100"/>
        <c:noMultiLvlLbl val="1"/>
      </c:catAx>
      <c:valAx>
        <c:axId val="179094656"/>
        <c:scaling>
          <c:orientation val="minMax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822144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32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São Lucas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São Lucas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Sexo masculino</c:v>
                </c:pt>
                <c:pt idx="1">
                  <c:v>Sexo feminino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585</c:v>
                </c:pt>
                <c:pt idx="1">
                  <c:v>1070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249088"/>
        <c:axId val="179096960"/>
      </c:barChart>
      <c:catAx>
        <c:axId val="788249088"/>
        <c:scaling>
          <c:orientation val="minMax"/>
        </c:scaling>
        <c:delete val="1"/>
        <c:axPos val="l"/>
        <c:numFmt formatCode="dd/mm/yyyy" sourceLinked="1"/>
        <c:majorTickMark val="out"/>
        <c:minorTickMark val="none"/>
        <c:tickLblPos val="nextTo"/>
        <c:crossAx val="179096960"/>
        <c:crosses val="autoZero"/>
        <c:auto val="1"/>
        <c:lblAlgn val="ctr"/>
        <c:lblOffset val="100"/>
        <c:noMultiLvlLbl val="1"/>
      </c:catAx>
      <c:valAx>
        <c:axId val="179096960"/>
        <c:scaling>
          <c:orientation val="minMax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8824908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24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240" y="396432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8920" y="160020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000" y="160020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8920" y="396432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000" y="396432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100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0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240" y="1600200"/>
            <a:ext cx="53535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00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240" y="1600200"/>
            <a:ext cx="53535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100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24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240" y="396432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24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24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240" y="396432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8920" y="160020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8000" y="160020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8920" y="396432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8000" y="3964320"/>
            <a:ext cx="353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0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240" y="1600200"/>
            <a:ext cx="53535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00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240" y="1600200"/>
            <a:ext cx="53535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24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240" y="396432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240" y="1600200"/>
            <a:ext cx="53535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Clique para editar o título mestre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0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26D69EC-7434-4A5A-A0DD-00B818717B4C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28/10/2021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200" y="6356520"/>
            <a:ext cx="38599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904B69D-29B3-4AC3-8FD5-B8C5572F9035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Clique para editar o título mestre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00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 texto mestre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0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4BF57B3-B17F-42B6-90E9-7B22316EF97E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28/10/2021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200" y="6356520"/>
            <a:ext cx="38599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47DA4FA-D8A4-49EF-8999-F3F8CC6FC2DB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 rot="16200000">
            <a:off x="2866047" y="-1798113"/>
            <a:ext cx="6295680" cy="10494546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Circle">
              <a:avLst/>
            </a:prstTxWarp>
            <a:norm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pt-BR" sz="3600" b="1" strike="noStrike" spc="-1" dirty="0">
                <a:solidFill>
                  <a:srgbClr val="002060"/>
                </a:solidFill>
                <a:latin typeface="Calibri"/>
              </a:rPr>
              <a:t>Somos todos discípulos</a:t>
            </a:r>
            <a:r>
              <a:rPr lang="pt-BR" sz="4000" b="1" strike="noStrike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t-BR" sz="3600" b="1" strike="noStrike" spc="-1" dirty="0">
                <a:solidFill>
                  <a:srgbClr val="002060"/>
                </a:solidFill>
                <a:latin typeface="Calibri"/>
              </a:rPr>
              <a:t>missionários</a:t>
            </a:r>
            <a:r>
              <a:rPr lang="pt-BR" sz="4000" b="1" strike="noStrike" spc="-1" dirty="0">
                <a:solidFill>
                  <a:srgbClr val="002060"/>
                </a:solidFill>
                <a:latin typeface="Calibri"/>
              </a:rPr>
              <a:t> em saída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83" name="Picture 2"/>
          <p:cNvPicPr/>
          <p:nvPr/>
        </p:nvPicPr>
        <p:blipFill>
          <a:blip r:embed="rId2"/>
          <a:stretch/>
        </p:blipFill>
        <p:spPr>
          <a:xfrm>
            <a:off x="2735280" y="548640"/>
            <a:ext cx="6047640" cy="507600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911160" y="5454360"/>
            <a:ext cx="1097100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latin typeface="Calibri"/>
              </a:rPr>
              <a:t>Síntese  do Processo de Escuta</a:t>
            </a: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ráfico 3"/>
          <p:cNvGraphicFramePr/>
          <p:nvPr/>
        </p:nvGraphicFramePr>
        <p:xfrm>
          <a:off x="1486800" y="260640"/>
          <a:ext cx="9000720" cy="576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" name="CustomShape 1"/>
          <p:cNvSpPr/>
          <p:nvPr/>
        </p:nvSpPr>
        <p:spPr>
          <a:xfrm>
            <a:off x="1846800" y="6093360"/>
            <a:ext cx="8856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              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147                          85                         62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50440" y="5589360"/>
            <a:ext cx="10971000" cy="86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                        290                        82                        122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4" name="Gráfico 3"/>
          <p:cNvGraphicFramePr/>
          <p:nvPr/>
        </p:nvGraphicFramePr>
        <p:xfrm>
          <a:off x="1342800" y="260640"/>
          <a:ext cx="9648720" cy="532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09480" y="6021360"/>
            <a:ext cx="10971000" cy="93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                     123                       114                         09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6" name="Gráfico 3"/>
          <p:cNvGraphicFramePr/>
          <p:nvPr/>
        </p:nvGraphicFramePr>
        <p:xfrm>
          <a:off x="1126800" y="188640"/>
          <a:ext cx="9864720" cy="59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694440" y="581436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                   165                       165                        03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8" name="Gráfico 3"/>
          <p:cNvGraphicFramePr/>
          <p:nvPr/>
        </p:nvGraphicFramePr>
        <p:xfrm>
          <a:off x="1270800" y="188640"/>
          <a:ext cx="9360720" cy="576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 b="0" strike="noStrike" spc="-1">
                <a:solidFill>
                  <a:srgbClr val="1F497D"/>
                </a:solidFill>
                <a:latin typeface="Calibri"/>
              </a:rPr>
              <a:t>Pessoas envolvidas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0" name="Gráfico 4"/>
          <p:cNvGraphicFramePr/>
          <p:nvPr/>
        </p:nvGraphicFramePr>
        <p:xfrm>
          <a:off x="3011400" y="1329480"/>
          <a:ext cx="8339760" cy="519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" name="CustomShape 2"/>
          <p:cNvSpPr/>
          <p:nvPr/>
        </p:nvSpPr>
        <p:spPr>
          <a:xfrm>
            <a:off x="694440" y="1845000"/>
            <a:ext cx="3744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ao todo  2.269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8471520" y="3374640"/>
            <a:ext cx="3312000" cy="5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Mulheres 1419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3011400" y="3366000"/>
            <a:ext cx="2808000" cy="5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Homens 850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9839520" y="4509000"/>
            <a:ext cx="1511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62,54%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3502800" y="4500360"/>
            <a:ext cx="1583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37,46%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16" name="CustomShape 7"/>
          <p:cNvSpPr/>
          <p:nvPr/>
        </p:nvSpPr>
        <p:spPr>
          <a:xfrm rot="2691600">
            <a:off x="1891080" y="1191960"/>
            <a:ext cx="863640" cy="6390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34440" y="692640"/>
            <a:ext cx="2304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Ao todo 145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8" name="Gráfico 3"/>
          <p:cNvGraphicFramePr/>
          <p:nvPr/>
        </p:nvGraphicFramePr>
        <p:xfrm>
          <a:off x="2926800" y="620640"/>
          <a:ext cx="828072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9" name="CustomShape 2"/>
          <p:cNvSpPr/>
          <p:nvPr/>
        </p:nvSpPr>
        <p:spPr>
          <a:xfrm>
            <a:off x="478440" y="1989000"/>
            <a:ext cx="2448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Mulheres 62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478440" y="3789000"/>
            <a:ext cx="2448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Homens 85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ráfico 3"/>
          <p:cNvGraphicFramePr/>
          <p:nvPr/>
        </p:nvGraphicFramePr>
        <p:xfrm>
          <a:off x="2926800" y="404640"/>
          <a:ext cx="8712720" cy="554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" name="TextShape 1"/>
          <p:cNvSpPr txBox="1"/>
          <p:nvPr/>
        </p:nvSpPr>
        <p:spPr>
          <a:xfrm>
            <a:off x="334440" y="692640"/>
            <a:ext cx="2304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Ao todo 335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34440" y="1989000"/>
            <a:ext cx="2736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Mulheres 228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478440" y="4212360"/>
            <a:ext cx="2448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Homens 107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ráfico 3"/>
          <p:cNvGraphicFramePr/>
          <p:nvPr/>
        </p:nvGraphicFramePr>
        <p:xfrm>
          <a:off x="2494800" y="404640"/>
          <a:ext cx="9072720" cy="554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6" name="TextShape 1"/>
          <p:cNvSpPr txBox="1"/>
          <p:nvPr/>
        </p:nvSpPr>
        <p:spPr>
          <a:xfrm>
            <a:off x="334440" y="620640"/>
            <a:ext cx="2304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Ao todo 114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90440" y="1989000"/>
            <a:ext cx="2376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Mulheres 95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190440" y="4212360"/>
            <a:ext cx="2448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Homens 19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ráfico 3"/>
          <p:cNvGraphicFramePr/>
          <p:nvPr/>
        </p:nvGraphicFramePr>
        <p:xfrm>
          <a:off x="2782800" y="620640"/>
          <a:ext cx="9144720" cy="59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0" name="TextShape 1"/>
          <p:cNvSpPr txBox="1"/>
          <p:nvPr/>
        </p:nvSpPr>
        <p:spPr>
          <a:xfrm>
            <a:off x="144000" y="629640"/>
            <a:ext cx="2638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Ao todo 1.155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0" y="2196000"/>
            <a:ext cx="28544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Mulheres 1.070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406440" y="4644360"/>
            <a:ext cx="2448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Homens 585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Pessoas por idades</a:t>
            </a:r>
          </a:p>
        </p:txBody>
      </p:sp>
      <p:graphicFrame>
        <p:nvGraphicFramePr>
          <p:cNvPr id="134" name="Gráfico 4"/>
          <p:cNvGraphicFramePr/>
          <p:nvPr/>
        </p:nvGraphicFramePr>
        <p:xfrm>
          <a:off x="1702800" y="1124640"/>
          <a:ext cx="1022472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5" name="CustomShape 2"/>
          <p:cNvSpPr/>
          <p:nvPr/>
        </p:nvSpPr>
        <p:spPr>
          <a:xfrm>
            <a:off x="-385560" y="4725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12 a 19 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-385560" y="3861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20 a 39anos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-385560" y="2997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40 a 59anos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-457560" y="2205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60 a 79anos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>
            <a:off x="-385560" y="1332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80 a 86 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40" name="CustomShape 7"/>
          <p:cNvSpPr/>
          <p:nvPr/>
        </p:nvSpPr>
        <p:spPr>
          <a:xfrm>
            <a:off x="2494800" y="5949360"/>
            <a:ext cx="9360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 27    89      241                                 770                      1.142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09480" y="274680"/>
            <a:ext cx="10971000" cy="7776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Síntese  do Processo de Escuta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09480" y="1600200"/>
            <a:ext cx="10971000" cy="452556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Relembrando: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a realização desta Assembleia Eclesial  se dará entre 21 e 28 de novembro de 2021, na Cidade do México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Foi precedida por uma escuta ampla e geral do “Espírito que fala às Igrejas” “pela boca dos pequeninos”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1F497D"/>
                </a:solidFill>
                <a:latin typeface="Calibri"/>
              </a:rPr>
              <a:t>Pessoas por idades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-97560" y="4726800"/>
            <a:ext cx="7128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3,92%     De 12 a 19 anos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198800" y="3861000"/>
            <a:ext cx="590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10,62%      De 20 a 39 anos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-241560" y="2998800"/>
            <a:ext cx="734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     50,33%      De 40 a 59 ano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-97560" y="2206440"/>
            <a:ext cx="7200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     33,93%      De 60 a 79 anos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46" name="CustomShape 6"/>
          <p:cNvSpPr/>
          <p:nvPr/>
        </p:nvSpPr>
        <p:spPr>
          <a:xfrm>
            <a:off x="694440" y="1332000"/>
            <a:ext cx="6408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1,02%     De 80 a 86 anos</a:t>
            </a:r>
            <a:endParaRPr lang="pt-BR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09480" y="274680"/>
            <a:ext cx="10971000" cy="92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1F497D"/>
                </a:solidFill>
                <a:latin typeface="Calibri"/>
              </a:rPr>
              <a:t>Pessoas por idade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48" name="Gráfico 4"/>
          <p:cNvGraphicFramePr/>
          <p:nvPr/>
        </p:nvGraphicFramePr>
        <p:xfrm>
          <a:off x="3761640" y="999000"/>
          <a:ext cx="8136720" cy="518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9" name="CustomShape 2"/>
          <p:cNvSpPr/>
          <p:nvPr/>
        </p:nvSpPr>
        <p:spPr>
          <a:xfrm>
            <a:off x="550440" y="1845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80 a 86 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703080" y="270036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60 a 79anos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722520" y="3501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40 a 59anos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674280" y="430164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20 a 39anos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622440" y="536436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12 a 19anos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54" name="CustomShape 7"/>
          <p:cNvSpPr/>
          <p:nvPr/>
        </p:nvSpPr>
        <p:spPr>
          <a:xfrm>
            <a:off x="1630800" y="6165360"/>
            <a:ext cx="10559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                          10    24        32                                         79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  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ráfico 3"/>
          <p:cNvGraphicFramePr/>
          <p:nvPr/>
        </p:nvGraphicFramePr>
        <p:xfrm>
          <a:off x="3286800" y="620640"/>
          <a:ext cx="8352720" cy="518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6" name="CustomShape 1"/>
          <p:cNvSpPr/>
          <p:nvPr/>
        </p:nvSpPr>
        <p:spPr>
          <a:xfrm>
            <a:off x="118440" y="141264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80 a 86 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262440" y="2205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60 a 79anos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190440" y="2997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40 a 59anos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190440" y="385236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20 a 39anos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190440" y="4653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12 a 19anos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3430800" y="5949360"/>
            <a:ext cx="8208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2        24                   72             111               144 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ráfico 3"/>
          <p:cNvGraphicFramePr/>
          <p:nvPr/>
        </p:nvGraphicFramePr>
        <p:xfrm>
          <a:off x="3502800" y="188640"/>
          <a:ext cx="8280720" cy="59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" name="CustomShape 1"/>
          <p:cNvSpPr/>
          <p:nvPr/>
        </p:nvSpPr>
        <p:spPr>
          <a:xfrm>
            <a:off x="406440" y="112464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80 a 86 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06440" y="2061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60 a 79anos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406440" y="2997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40 a 59anos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406440" y="3933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20 a 39anos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406440" y="500436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12 a 19anos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3646800" y="6093360"/>
            <a:ext cx="80643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         10     16                  31                                  57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ráfico 3"/>
          <p:cNvGraphicFramePr/>
          <p:nvPr/>
        </p:nvGraphicFramePr>
        <p:xfrm>
          <a:off x="2710800" y="188640"/>
          <a:ext cx="9144720" cy="576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0" name="CustomShape 1"/>
          <p:cNvSpPr/>
          <p:nvPr/>
        </p:nvSpPr>
        <p:spPr>
          <a:xfrm>
            <a:off x="72000" y="1052640"/>
            <a:ext cx="28544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80 a 86 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-313560" y="2052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60 a 79anos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-313560" y="299700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40 a 59anos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-313560" y="392436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20 a 39anos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72000" y="4869000"/>
            <a:ext cx="28544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12 a 19anos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2710800" y="5949360"/>
            <a:ext cx="8496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05 65 105                                  585                       895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09480" y="620640"/>
            <a:ext cx="10971000" cy="604836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Os questionários foram respondidos por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43496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comunidades, </a:t>
            </a:r>
          </a:p>
          <a:p>
            <a:pPr marL="143496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pastorais, </a:t>
            </a:r>
          </a:p>
          <a:p>
            <a:pPr marL="143496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Conselhos Paroquiais de Pastoral,  </a:t>
            </a:r>
          </a:p>
          <a:p>
            <a:pPr marL="143496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comunidades de Vida Consagrada, </a:t>
            </a:r>
          </a:p>
          <a:p>
            <a:pPr marL="143496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Grupos de Jovens,</a:t>
            </a:r>
          </a:p>
          <a:p>
            <a:pPr marL="143496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 Ministros</a:t>
            </a: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720"/>
              </a:spcBef>
            </a:pPr>
            <a:r>
              <a:rPr lang="pt-BR" sz="3200" b="1" strike="noStrike" spc="-1">
                <a:solidFill>
                  <a:srgbClr val="00B050"/>
                </a:solidFill>
                <a:latin typeface="Calibri"/>
              </a:rPr>
              <a:t>Obs.: não obtivemos dados para  quantificar</a:t>
            </a:r>
            <a:r>
              <a:rPr lang="pt-BR" sz="3600" b="1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Conteúdos destacados</a:t>
            </a:r>
          </a:p>
        </p:txBody>
      </p:sp>
      <p:sp>
        <p:nvSpPr>
          <p:cNvPr id="178" name="TextShape 2"/>
          <p:cNvSpPr txBox="1"/>
          <p:nvPr/>
        </p:nvSpPr>
        <p:spPr>
          <a:xfrm>
            <a:off x="622440" y="1845000"/>
            <a:ext cx="10971000" cy="41040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>
            <a:normAutofit/>
          </a:bodyPr>
          <a:lstStyle/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Olhar para a sociedade e olhar para a Igreja: o que mais magoa e o que mais dá esperança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Temas mais importantes presentes e ausentes na pastoral e suas consequências 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Desafios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Novos horizontes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0"/>
            <a:ext cx="12189960" cy="6857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TextShape 2"/>
          <p:cNvSpPr txBox="1"/>
          <p:nvPr/>
        </p:nvSpPr>
        <p:spPr>
          <a:xfrm>
            <a:off x="609480" y="620640"/>
            <a:ext cx="10971000" cy="5505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879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pt-BR" sz="4400" b="0" strike="noStrike" cap="small" spc="-1">
                <a:solidFill>
                  <a:srgbClr val="000000"/>
                </a:solidFill>
                <a:latin typeface="Calibri"/>
              </a:rPr>
              <a:t>O que é que </a:t>
            </a:r>
            <a:r>
              <a:rPr lang="pt-BR" sz="4400" b="1" strike="noStrike" cap="small" spc="-1">
                <a:solidFill>
                  <a:srgbClr val="000000"/>
                </a:solidFill>
                <a:latin typeface="Calibri"/>
              </a:rPr>
              <a:t>mais magoa 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pt-BR" sz="4400" b="0" strike="noStrike" cap="small" spc="-1">
                <a:solidFill>
                  <a:srgbClr val="000000"/>
                </a:solidFill>
                <a:latin typeface="Calibri"/>
              </a:rPr>
              <a:t>nesta realidade que estamos vivendo?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Vejamos antes as respostas dos Vicariatos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e depois uma síntese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as respostas foram ricas e diversificadas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550440" y="260640"/>
            <a:ext cx="10971000" cy="935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João </a:t>
            </a:r>
          </a:p>
        </p:txBody>
      </p:sp>
      <p:sp>
        <p:nvSpPr>
          <p:cNvPr id="182" name="TextShape 2"/>
          <p:cNvSpPr txBox="1"/>
          <p:nvPr/>
        </p:nvSpPr>
        <p:spPr>
          <a:xfrm>
            <a:off x="6095160" y="1711440"/>
            <a:ext cx="5917320" cy="402156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Compromisso;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Testemunho;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Comodismo;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Fofoca;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Dificuldade de executar o plano de pastoral da diocese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Amor, Fé, Esperança</a:t>
            </a:r>
          </a:p>
        </p:txBody>
      </p:sp>
      <p:sp>
        <p:nvSpPr>
          <p:cNvPr id="183" name="CustomShape 3"/>
          <p:cNvSpPr/>
          <p:nvPr/>
        </p:nvSpPr>
        <p:spPr>
          <a:xfrm>
            <a:off x="190440" y="1701360"/>
            <a:ext cx="5904360" cy="398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Desanimo sofrimento do povo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Perdas de familiares dos agentes de pastorais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Perdas de trabalhos, nas famílias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Preocupação com os jovens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Desemprego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Descaso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609480" y="274680"/>
            <a:ext cx="10971000" cy="8496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sp>
        <p:nvSpPr>
          <p:cNvPr id="185" name="TextShape 2"/>
          <p:cNvSpPr txBox="1"/>
          <p:nvPr/>
        </p:nvSpPr>
        <p:spPr>
          <a:xfrm>
            <a:off x="334440" y="1646280"/>
            <a:ext cx="5688360" cy="518436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>
            <a:normAutofit fontScale="86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 tempo presente (pandemia mortes)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Sofrimento do povo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difícil realidade da fome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desemprego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retorno da miséria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vulnerabilidade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Descaso das autoridades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Divórcio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Drogas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Desânimo</a:t>
            </a:r>
          </a:p>
        </p:txBody>
      </p:sp>
      <p:sp>
        <p:nvSpPr>
          <p:cNvPr id="186" name="CustomShape 3"/>
          <p:cNvSpPr/>
          <p:nvPr/>
        </p:nvSpPr>
        <p:spPr>
          <a:xfrm>
            <a:off x="5807160" y="1652760"/>
            <a:ext cx="6382800" cy="4964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uma fé ligada ao compromisso,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indiferença,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pouco testemunho,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isolamento de pessoas e grupos,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ações e comportamentos egoístas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ausência de sinais de fraternidade e solidariedade entre os membros da igreja/comunidade,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participação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09480" y="548640"/>
            <a:ext cx="10971000" cy="604836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Quando do anúncio, foi apresentada assim: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“Será uma experiência de </a:t>
            </a: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escuta</a:t>
            </a: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diálogo </a:t>
            </a: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e </a:t>
            </a: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encontro</a:t>
            </a: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, à luz da </a:t>
            </a: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Palavra de Deus</a:t>
            </a: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, do Documento de </a:t>
            </a: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Aparecida </a:t>
            </a: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e do </a:t>
            </a: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Magistério</a:t>
            </a: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 do Papa Francisco, </a:t>
            </a:r>
            <a:r>
              <a:t/>
            </a:r>
            <a:br/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para contemplar</a:t>
            </a: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 a realidade dos nossos povos, 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para reacender </a:t>
            </a: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o nosso compromisso pastoral e 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para procurar </a:t>
            </a: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novos caminhos para que todos possamos ter vida em abundância”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09480" y="274680"/>
            <a:ext cx="10971000" cy="7056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  <p:sp>
        <p:nvSpPr>
          <p:cNvPr id="188" name="TextShape 2"/>
          <p:cNvSpPr txBox="1"/>
          <p:nvPr/>
        </p:nvSpPr>
        <p:spPr>
          <a:xfrm>
            <a:off x="46440" y="1268640"/>
            <a:ext cx="5832360" cy="5616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1200" b="0" strike="noStrike" spc="-1" dirty="0">
                <a:solidFill>
                  <a:srgbClr val="000000"/>
                </a:solidFill>
                <a:latin typeface="Calibri"/>
              </a:rPr>
              <a:t>Pandemia;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1200" b="0" strike="noStrike" spc="-1" dirty="0">
                <a:solidFill>
                  <a:srgbClr val="000000"/>
                </a:solidFill>
                <a:latin typeface="Calibri"/>
              </a:rPr>
              <a:t>Problemas que tem afetados 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1200" b="0" strike="noStrike" spc="-1" dirty="0">
                <a:solidFill>
                  <a:srgbClr val="000000"/>
                </a:solidFill>
                <a:latin typeface="Calibri"/>
              </a:rPr>
              <a:t>As comunidades: morte,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1200" b="0" strike="noStrike" spc="-1" dirty="0">
                <a:solidFill>
                  <a:srgbClr val="000000"/>
                </a:solidFill>
                <a:latin typeface="Calibri"/>
              </a:rPr>
              <a:t>Doenças, fome, violência,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1200" b="0" strike="noStrike" spc="-1" dirty="0">
                <a:solidFill>
                  <a:srgbClr val="000000"/>
                </a:solidFill>
                <a:latin typeface="Calibri"/>
              </a:rPr>
              <a:t>Houve muitas rejeições medo;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1200" b="0" strike="noStrike" spc="-1" dirty="0">
                <a:solidFill>
                  <a:srgbClr val="000000"/>
                </a:solidFill>
                <a:latin typeface="Calibri"/>
              </a:rPr>
              <a:t>Poder aquisitivo </a:t>
            </a:r>
            <a:r>
              <a:rPr lang="pt-BR" sz="12800" b="0" strike="noStrike" spc="-1" dirty="0">
                <a:solidFill>
                  <a:srgbClr val="000000"/>
                </a:solidFill>
                <a:latin typeface="Calibri"/>
              </a:rPr>
              <a:t>reduzindo de algumas famílias afetou muitas pessoas nas comunidades;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2800" b="0" strike="noStrike" spc="-1" dirty="0">
                <a:solidFill>
                  <a:srgbClr val="000000"/>
                </a:solidFill>
                <a:latin typeface="Calibri"/>
              </a:rPr>
              <a:t>Aumento de agressões as mulheres, natureza, queimadas,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2800" b="0" strike="noStrike" spc="-1" dirty="0">
                <a:solidFill>
                  <a:srgbClr val="000000"/>
                </a:solidFill>
                <a:latin typeface="Calibri"/>
              </a:rPr>
              <a:t>Aumento dos combustíveis</a:t>
            </a:r>
            <a:r>
              <a:rPr lang="pt-BR" sz="12800" b="0" strike="noStrike" spc="-1" dirty="0" smtClean="0">
                <a:solidFill>
                  <a:srgbClr val="000000"/>
                </a:solidFill>
                <a:latin typeface="Calibri"/>
              </a:rPr>
              <a:t>;</a:t>
            </a:r>
            <a:endParaRPr lang="pt-BR" sz="1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5824800" y="1304280"/>
            <a:ext cx="6365160" cy="5563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000000"/>
                </a:solidFill>
                <a:latin typeface="Calibri"/>
              </a:rPr>
              <a:t>Aquecimento global.</a:t>
            </a: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000000"/>
                </a:solidFill>
                <a:latin typeface="Calibri"/>
              </a:rPr>
              <a:t>A 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pandemia tirou a possibilidade das visitas, festas dos padroeiros;</a:t>
            </a:r>
            <a:endParaRPr lang="pt-BR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Desinteresse pela igreja Indiferença Religiosa</a:t>
            </a:r>
            <a:endParaRPr lang="pt-BR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Falta de fé, Amor, Esperança</a:t>
            </a:r>
            <a:endParaRPr lang="pt-BR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Caridade.</a:t>
            </a:r>
            <a:endParaRPr lang="pt-BR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Individualismo;</a:t>
            </a:r>
            <a:endParaRPr lang="pt-BR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Trabalhar a </a:t>
            </a:r>
            <a:r>
              <a:rPr lang="pt-BR" sz="2800" b="0" strike="noStrike" spc="-1" dirty="0" err="1">
                <a:solidFill>
                  <a:srgbClr val="000000"/>
                </a:solidFill>
                <a:latin typeface="Calibri"/>
              </a:rPr>
              <a:t>sacramentalização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 do povo;</a:t>
            </a:r>
            <a:endParaRPr lang="pt-BR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Multiplicidade das pastorais;</a:t>
            </a: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09480" y="274680"/>
            <a:ext cx="10971000" cy="8496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  <p:sp>
        <p:nvSpPr>
          <p:cNvPr id="191" name="TextShape 2"/>
          <p:cNvSpPr txBox="1"/>
          <p:nvPr/>
        </p:nvSpPr>
        <p:spPr>
          <a:xfrm>
            <a:off x="-25560" y="1412640"/>
            <a:ext cx="5760360" cy="518436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Pandemia;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 desespero e dor das famílias nesse tempo de pandemia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Perdas de pessoas das pastorais;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Dificuldade em reconhecer, conhecer a realidade do povo;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Igrejas que não obedeceram às normas sanitárias e do bispo; 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5735160" y="1445760"/>
            <a:ext cx="6454800" cy="5053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spcAft>
                <a:spcPts val="785"/>
              </a:spcAft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compromisso;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785"/>
              </a:spcAft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conscientização quanto ao uso dos protocolos sanitários;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785"/>
              </a:spcAft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Preocupação com os jovens;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785"/>
              </a:spcAft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Ausência da pastoral indígena;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785"/>
              </a:spcAft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Ausência nas aldeias indígenas;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785"/>
              </a:spcAft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Poluição dos rios e nascentes;</a:t>
            </a: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785"/>
              </a:spcAft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0" y="44640"/>
            <a:ext cx="12189960" cy="8496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  <p:sp>
        <p:nvSpPr>
          <p:cNvPr id="194" name="TextShape 2"/>
          <p:cNvSpPr txBox="1"/>
          <p:nvPr/>
        </p:nvSpPr>
        <p:spPr>
          <a:xfrm>
            <a:off x="28080" y="1124640"/>
            <a:ext cx="5904360" cy="57330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participação;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Comodismo;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Fechamento;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perdão;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Individualismo;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Trabalhar a sacramentalização do povo;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Aprender a conviver com a pandemia; </a:t>
            </a:r>
          </a:p>
        </p:txBody>
      </p:sp>
      <p:sp>
        <p:nvSpPr>
          <p:cNvPr id="195" name="CustomShape 3"/>
          <p:cNvSpPr/>
          <p:nvPr/>
        </p:nvSpPr>
        <p:spPr>
          <a:xfrm>
            <a:off x="5663160" y="1124640"/>
            <a:ext cx="6526800" cy="569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Multiplicidade das pastorais;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Dificuldade de executar o plano de pastoral da diocese;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Desistência de algumas lideranças e a saúde das catequistas;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Afastamento das atividades pastorais e da igreja no momento de pandemia;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Dificuldade de retorno das pastorais, movimentos.</a:t>
            </a: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09480" y="274680"/>
            <a:ext cx="11102040" cy="1142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O que mais magoa </a:t>
            </a:r>
            <a:r>
              <a:t/>
            </a:r>
            <a:br/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nesta realidade que estamos vivendo?</a:t>
            </a:r>
          </a:p>
        </p:txBody>
      </p:sp>
      <p:sp>
        <p:nvSpPr>
          <p:cNvPr id="197" name="TextShape 2"/>
          <p:cNvSpPr txBox="1"/>
          <p:nvPr/>
        </p:nvSpPr>
        <p:spPr>
          <a:xfrm>
            <a:off x="1486800" y="2647440"/>
            <a:ext cx="9504720" cy="344556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799"/>
              </a:spcBef>
            </a:pPr>
            <a:r>
              <a:rPr lang="pt-BR" sz="4000" b="1" strike="noStrike" spc="-1" dirty="0">
                <a:solidFill>
                  <a:srgbClr val="000000"/>
                </a:solidFill>
                <a:latin typeface="Calibri"/>
              </a:rPr>
              <a:t>O momento de pandemia, com suas múltiplas consequências</a:t>
            </a:r>
            <a:r>
              <a:rPr lang="pt-BR" sz="4000" b="1" strike="noStrike" spc="-1" dirty="0" smtClean="0">
                <a:solidFill>
                  <a:srgbClr val="000000"/>
                </a:solidFill>
                <a:latin typeface="Calibri"/>
              </a:rPr>
              <a:t>, o sofrimento do povo, </a:t>
            </a:r>
            <a:r>
              <a:rPr lang="pt-BR" sz="4000" b="1" strike="noStrike" spc="-1" dirty="0">
                <a:solidFill>
                  <a:srgbClr val="000000"/>
                </a:solidFill>
                <a:latin typeface="Calibri"/>
              </a:rPr>
              <a:t>o afastamento das pastorais e a falta de participação </a:t>
            </a:r>
            <a:r>
              <a:rPr lang="pt-BR" sz="4000" b="0" strike="noStrike" spc="-1" dirty="0">
                <a:solidFill>
                  <a:srgbClr val="000000"/>
                </a:solidFill>
                <a:latin typeface="Calibri"/>
              </a:rPr>
              <a:t>foram os fatores mais citados, considerando a totalidade dos questionários.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0"/>
            <a:ext cx="12189960" cy="6857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TextShape 2"/>
          <p:cNvSpPr txBox="1"/>
          <p:nvPr/>
        </p:nvSpPr>
        <p:spPr>
          <a:xfrm>
            <a:off x="609480" y="1600200"/>
            <a:ext cx="109710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879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pt-BR" sz="4400" b="0" strike="noStrike" cap="small" spc="-1">
                <a:solidFill>
                  <a:srgbClr val="000000"/>
                </a:solidFill>
                <a:latin typeface="Calibri"/>
              </a:rPr>
              <a:t>O que é que nos </a:t>
            </a:r>
            <a:r>
              <a:rPr lang="pt-BR" sz="4400" b="1" strike="noStrike" cap="small" spc="-1">
                <a:solidFill>
                  <a:srgbClr val="000000"/>
                </a:solidFill>
                <a:latin typeface="Calibri"/>
              </a:rPr>
              <a:t>dá esperança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pt-BR" sz="4400" b="0" strike="noStrike" cap="small" spc="-1">
                <a:solidFill>
                  <a:srgbClr val="000000"/>
                </a:solidFill>
                <a:latin typeface="Calibri"/>
              </a:rPr>
              <a:t>nesta realidade que estamos vivendo?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Vejamos antes as respostas dos Vicariatos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e depois uma síntese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Também aqui as respostas foram ricas e diversificadas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09480" y="274680"/>
            <a:ext cx="10971000" cy="7776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João</a:t>
            </a:r>
          </a:p>
        </p:txBody>
      </p:sp>
      <p:sp>
        <p:nvSpPr>
          <p:cNvPr id="201" name="TextShape 2"/>
          <p:cNvSpPr txBox="1"/>
          <p:nvPr/>
        </p:nvSpPr>
        <p:spPr>
          <a:xfrm>
            <a:off x="609480" y="1268640"/>
            <a:ext cx="10971000" cy="532836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Aumento das solidariedades;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Vacinação;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Cuidado com os protocolos;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Projeto quem Amar Cuida;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Valorização da Pascom;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Retorno das atividades;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Transmissão das celebrações;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Aumento dos Círculos Bíblicos;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Formação diversas liturgias, catequese e outras;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609480" y="274680"/>
            <a:ext cx="10971000" cy="7056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sp>
        <p:nvSpPr>
          <p:cNvPr id="203" name="TextShape 2"/>
          <p:cNvSpPr txBox="1"/>
          <p:nvPr/>
        </p:nvSpPr>
        <p:spPr>
          <a:xfrm>
            <a:off x="609480" y="1268640"/>
            <a:ext cx="10971000" cy="54450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os muitos e diferentes sinais de solidariedade entre os irmãos e comunidades,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aumento na vacinação e imunização das pessoas, sobreviver após este tempo pandêmico, retomar o dinamismo da fé e da missão na vida das pessoas, grupos e comunidades;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força da ciência e da comunidade acadêmica e médica na busca de soluções frente a pandemia, a dedicação dos profissionais da saúde,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fazer a experiência do Cristo/Evangelho - aproximação, o querer fazer o bem,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609480" y="274680"/>
            <a:ext cx="10971000" cy="8496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sp>
        <p:nvSpPr>
          <p:cNvPr id="205" name="TextShape 2"/>
          <p:cNvSpPr txBox="1"/>
          <p:nvPr/>
        </p:nvSpPr>
        <p:spPr>
          <a:xfrm>
            <a:off x="609480" y="1484640"/>
            <a:ext cx="10971000" cy="525636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 conhecimento da realidade humana no seu potencial e fragilidade,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acreditar na conversão – mudança de vida e testemunhar isso, apostar em dias melhores, sobretudo na volta dos encontros presenciais e na prioridades da saúde, educação e trabalho/emprego,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fortalecimento da fé em momentos de crise, caos, dificuldades;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deixar-se conduzir pela palavra de Deus (oração, Leitura da palavra, evangelização e missão).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118440" y="116640"/>
            <a:ext cx="11809080" cy="7776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  <p:sp>
        <p:nvSpPr>
          <p:cNvPr id="207" name="TextShape 2"/>
          <p:cNvSpPr txBox="1"/>
          <p:nvPr/>
        </p:nvSpPr>
        <p:spPr>
          <a:xfrm>
            <a:off x="118440" y="1052640"/>
            <a:ext cx="11881080" cy="568836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Perseveranças na Fé;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Sensibilidades com as pessoas afetadas pela convid;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Projeto quem Amar Cuida;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Cestas, básicas, escutas, visitas e outros;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Pascom, e as redes sociais levando uma mensagem positivas de fé.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Posicionamento do Papa frente aos problemas que afetam as pessoas em conflitos em tantos lugares do mundo;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disponibilidade do bispo Diocesanos com sua presença incentivadora e resolutiva para tantos irmãos, com distribuição de cesta básicas e cobertores, remédios, para os indígenas;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18440" y="1600200"/>
            <a:ext cx="11809080" cy="452556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Uma maior presença junto as famílias, mas vulnerais, aos doentes, cancerarias;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Que apareçam mais pessoas comprometidas com Deus.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Construir estratégias de resgatar as lideranças que se afastaram nesse tempo de pandemia.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fé das pessoas que vem.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Mesmo com a falta de compromisso por parte de alguns, mas existe pessoas comprometidas com a Palavra de Deus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118440" y="260640"/>
            <a:ext cx="11809080" cy="863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647320" y="44640"/>
            <a:ext cx="6424200" cy="671472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1440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lang="pt-BR" sz="7200" b="1" strike="noStrike" spc="-1">
                <a:solidFill>
                  <a:srgbClr val="FF0000"/>
                </a:solidFill>
                <a:latin typeface="Calibri"/>
              </a:rPr>
              <a:t>objetivos </a:t>
            </a:r>
            <a:endParaRPr lang="pt-BR" sz="7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lang="pt-BR" sz="7200" b="1" strike="noStrike" spc="-1">
                <a:solidFill>
                  <a:srgbClr val="FF0000"/>
                </a:solidFill>
                <a:latin typeface="Calibri"/>
              </a:rPr>
              <a:t>da Assembleia</a:t>
            </a:r>
            <a:endParaRPr lang="pt-BR" sz="7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7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3"/>
          <p:cNvPicPr/>
          <p:nvPr/>
        </p:nvPicPr>
        <p:blipFill>
          <a:blip r:embed="rId2"/>
          <a:stretch/>
        </p:blipFill>
        <p:spPr>
          <a:xfrm>
            <a:off x="47160" y="44640"/>
            <a:ext cx="5599440" cy="671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09480" y="188640"/>
            <a:ext cx="10971000" cy="719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  <p:sp>
        <p:nvSpPr>
          <p:cNvPr id="211" name="TextShape 2"/>
          <p:cNvSpPr txBox="1"/>
          <p:nvPr/>
        </p:nvSpPr>
        <p:spPr>
          <a:xfrm>
            <a:off x="190440" y="1124640"/>
            <a:ext cx="5904360" cy="57398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Vacinação;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Valorização da Pascom;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Transmissão das celebrações;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retorno das atividades;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Solidariedade com as famílias;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Projeto quem Ama Cuida;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Aumento dos Círculos Bíblicos;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Aumento das solidariedades com distribuições de cestas básicas;  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6095160" y="1124640"/>
            <a:ext cx="6094800" cy="5634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Formação diversas liturgias, catequese e outras;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Cuidado com os protocolos em algumas paroquias;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Palavra de Deus seja pela Pascom ou com estudos de grupos, </a:t>
            </a:r>
            <a:endParaRPr lang="pt-BR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Tem-se levado esperança, fé e perseveranças às famílias</a:t>
            </a: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2422800" y="1999440"/>
            <a:ext cx="8856720" cy="452556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pt-BR" sz="4000" b="1" strike="noStrike" spc="-1" dirty="0" smtClean="0">
                <a:solidFill>
                  <a:srgbClr val="000000"/>
                </a:solidFill>
                <a:latin typeface="Calibri"/>
              </a:rPr>
              <a:t>a </a:t>
            </a:r>
            <a:r>
              <a:rPr lang="pt-BR" sz="4000" b="1" strike="noStrike" spc="-1" dirty="0">
                <a:solidFill>
                  <a:srgbClr val="000000"/>
                </a:solidFill>
                <a:latin typeface="Calibri"/>
              </a:rPr>
              <a:t>Palavra de Deus, </a:t>
            </a:r>
            <a:r>
              <a:rPr lang="pt-BR" sz="4000" b="1" strike="noStrike" spc="-1" dirty="0" smtClean="0">
                <a:solidFill>
                  <a:srgbClr val="000000"/>
                </a:solidFill>
                <a:latin typeface="Calibri"/>
              </a:rPr>
              <a:t>fé </a:t>
            </a:r>
            <a:r>
              <a:rPr lang="pt-BR" sz="4000" b="1" strike="noStrike" spc="-1" dirty="0">
                <a:solidFill>
                  <a:srgbClr val="000000"/>
                </a:solidFill>
                <a:latin typeface="Calibri"/>
              </a:rPr>
              <a:t>e perseverança</a:t>
            </a:r>
            <a:endParaRPr lang="pt-BR" sz="4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pt-BR" sz="4000" b="1" strike="noStrike" spc="-1" dirty="0" smtClean="0">
                <a:solidFill>
                  <a:srgbClr val="000000"/>
                </a:solidFill>
                <a:latin typeface="Calibri"/>
              </a:rPr>
              <a:t>A vacinação, Cuidado</a:t>
            </a:r>
            <a:r>
              <a:rPr lang="pt-BR" sz="4000" b="1" strike="noStrike" spc="-1" dirty="0">
                <a:solidFill>
                  <a:srgbClr val="000000"/>
                </a:solidFill>
                <a:latin typeface="Calibri"/>
              </a:rPr>
              <a:t>, os protocolos</a:t>
            </a:r>
            <a:r>
              <a:rPr lang="pt-BR" sz="4000" b="0" strike="noStrike" spc="-1" dirty="0">
                <a:solidFill>
                  <a:srgbClr val="000000"/>
                </a:solidFill>
                <a:latin typeface="Calibri"/>
              </a:rPr>
              <a:t> foram os fatores mais indicados</a:t>
            </a: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pt-BR" sz="4000" b="0" strike="noStrike" spc="-1" dirty="0">
                <a:solidFill>
                  <a:srgbClr val="000000"/>
                </a:solidFill>
                <a:latin typeface="Calibri"/>
              </a:rPr>
              <a:t>Mesmo com a falta de compromisso por parte de alguns, </a:t>
            </a:r>
            <a:r>
              <a:rPr lang="pt-BR" sz="4000" b="1" strike="noStrike" spc="-1" dirty="0">
                <a:solidFill>
                  <a:srgbClr val="000000"/>
                </a:solidFill>
                <a:latin typeface="Calibri"/>
              </a:rPr>
              <a:t>existem pessoas comprometidas </a:t>
            </a:r>
            <a:r>
              <a:rPr lang="pt-BR" sz="4000" b="0" strike="noStrike" spc="-1" dirty="0">
                <a:solidFill>
                  <a:srgbClr val="000000"/>
                </a:solidFill>
                <a:latin typeface="Calibri"/>
              </a:rPr>
              <a:t>com a Palavra de Deus.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06440" y="260640"/>
            <a:ext cx="8496720" cy="1439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O que é que </a:t>
            </a:r>
            <a:r>
              <a:rPr lang="pt-BR" sz="4000" b="1" strike="noStrike" spc="-1">
                <a:solidFill>
                  <a:srgbClr val="000000"/>
                </a:solidFill>
                <a:latin typeface="Calibri"/>
              </a:rPr>
              <a:t>mais nos dá esperança </a:t>
            </a:r>
            <a:r>
              <a:t/>
            </a:r>
            <a:br/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nesta realidade que estamos vivendo?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262440" y="188640"/>
            <a:ext cx="11665080" cy="65250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pt-BR" sz="4000" b="0" strike="noStrike" cap="small" spc="-1">
                <a:solidFill>
                  <a:srgbClr val="000000"/>
                </a:solidFill>
                <a:latin typeface="Calibri"/>
              </a:rPr>
              <a:t>Temas mais importantes</a:t>
            </a:r>
            <a:endParaRPr lang="pt-BR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Selecione os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05 tópicos mais presentes em sua pastoral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, classificados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acordo com sua importância 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para a comunidade.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Observações: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ordem de importância foi calculada de acordo com a frequência de aparição de cada item indicados nas respostas.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Os itens citados simultaneamente pela paroquia, áreas de pastorais, comunidades e pelos Vicariatos foram considerados os mais importantes, por isso, consideramos que houve consenso.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seguir, o quadro síntese com as respostas gerais: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609480" y="274680"/>
            <a:ext cx="10971000" cy="84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João</a:t>
            </a:r>
          </a:p>
        </p:txBody>
      </p:sp>
      <p:graphicFrame>
        <p:nvGraphicFramePr>
          <p:cNvPr id="217" name="Table 2"/>
          <p:cNvGraphicFramePr/>
          <p:nvPr/>
        </p:nvGraphicFramePr>
        <p:xfrm>
          <a:off x="406440" y="1388160"/>
          <a:ext cx="11304720" cy="5250060"/>
        </p:xfrm>
        <a:graphic>
          <a:graphicData uri="http://schemas.openxmlformats.org/drawingml/2006/table">
            <a:tbl>
              <a:tblPr/>
              <a:tblGrid>
                <a:gridCol w="648000"/>
                <a:gridCol w="936000"/>
                <a:gridCol w="9720720"/>
              </a:tblGrid>
              <a:tr h="576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presentes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448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pandemia da covid -19, sinal de uma mudança de época;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Modelo econômico e social que se está a virar contra o ser humano;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escuta do grito da terra, cuidar da casa comum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84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16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Migrantes, refugiados e vítimas de tráfico de pessoas como novos rostos da cultura do descarte.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jovens como atores sociais e gestores da cultura.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609480" y="274680"/>
            <a:ext cx="10971000" cy="63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João</a:t>
            </a:r>
          </a:p>
        </p:txBody>
      </p:sp>
      <p:graphicFrame>
        <p:nvGraphicFramePr>
          <p:cNvPr id="219" name="Table 2"/>
          <p:cNvGraphicFramePr/>
          <p:nvPr/>
        </p:nvGraphicFramePr>
        <p:xfrm>
          <a:off x="262440" y="1008000"/>
          <a:ext cx="11737080" cy="5984748"/>
        </p:xfrm>
        <a:graphic>
          <a:graphicData uri="http://schemas.openxmlformats.org/drawingml/2006/table">
            <a:tbl>
              <a:tblPr/>
              <a:tblGrid>
                <a:gridCol w="622440"/>
                <a:gridCol w="11114640"/>
              </a:tblGrid>
              <a:tr h="257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3º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povos indígenas e afrodescendentes: rumo a uma cidadania plena na sociedade e na Igreja. 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aumento do número de pessoas que se declaram agnósticos, não- crentes ou ateus na América Latina e no caribe;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crescimento das igrejas evangélicas e pentecostais no nosso continente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36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 4º 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escuta do grito da terra, cuidar da casa comum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Migrantes, refugiados e vítimas de tráfico de pessoas como novos rostos da cultura do descarte.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1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5º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desafio de um maior desenvolvimento do ministério da pastoral urbana e das grandes cidades;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609480" y="274680"/>
            <a:ext cx="1097100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graphicFrame>
        <p:nvGraphicFramePr>
          <p:cNvPr id="221" name="Table 2"/>
          <p:cNvGraphicFramePr/>
          <p:nvPr/>
        </p:nvGraphicFramePr>
        <p:xfrm>
          <a:off x="478440" y="1268640"/>
          <a:ext cx="11088720" cy="5466408"/>
        </p:xfrm>
        <a:graphic>
          <a:graphicData uri="http://schemas.openxmlformats.org/drawingml/2006/table">
            <a:tbl>
              <a:tblPr/>
              <a:tblGrid>
                <a:gridCol w="1034640"/>
                <a:gridCol w="1053360"/>
                <a:gridCol w="9000720"/>
              </a:tblGrid>
              <a:tr h="964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presentes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64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Pandemia entendida como sinal de uma mudança de época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964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escuta do grito da terra, cuidar da nossa casa comum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076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violência crescente em nossas sociedades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novos desafios da família e as suas diferentes realidades.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609480" y="274680"/>
            <a:ext cx="1097100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graphicFrame>
        <p:nvGraphicFramePr>
          <p:cNvPr id="223" name="Table 2"/>
          <p:cNvGraphicFramePr/>
          <p:nvPr/>
        </p:nvGraphicFramePr>
        <p:xfrm>
          <a:off x="406440" y="1412640"/>
          <a:ext cx="11232720" cy="5184360"/>
        </p:xfrm>
        <a:graphic>
          <a:graphicData uri="http://schemas.openxmlformats.org/drawingml/2006/table">
            <a:tbl>
              <a:tblPr/>
              <a:tblGrid>
                <a:gridCol w="1047960"/>
                <a:gridCol w="909360"/>
                <a:gridCol w="9275400"/>
              </a:tblGrid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Nº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Item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Temáticas relevantes  presentes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90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04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modelo econômico e social contra a vida do ser humano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violência crescente em nossas sociedades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5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05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Pastoral Urbana nas grandes cidades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aumento do número de pessoas que se declaram agnósticos, não-crentes ou ateus na América Latina e no Caribe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09480" y="274680"/>
            <a:ext cx="1097100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  <p:graphicFrame>
        <p:nvGraphicFramePr>
          <p:cNvPr id="225" name="Table 2"/>
          <p:cNvGraphicFramePr/>
          <p:nvPr/>
        </p:nvGraphicFramePr>
        <p:xfrm>
          <a:off x="478440" y="1268640"/>
          <a:ext cx="11088720" cy="5029200"/>
        </p:xfrm>
        <a:graphic>
          <a:graphicData uri="http://schemas.openxmlformats.org/drawingml/2006/table">
            <a:tbl>
              <a:tblPr/>
              <a:tblGrid>
                <a:gridCol w="1034640"/>
                <a:gridCol w="1053360"/>
                <a:gridCol w="9000720"/>
              </a:tblGrid>
              <a:tr h="46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presentes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404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05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violência crescente nas nossas sociedades.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pandemia da COVID-19, sinal de uma mudança de época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09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07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08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Migrantes, refugiados e vítimas de tráfico de pessoas como novos rostos da cultura do descarte. 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povos indígenas e afrodescendentes: rumo a uma cidadania plena na sociedade e na Igreja. 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609480" y="-27360"/>
            <a:ext cx="10971000" cy="1079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  <p:graphicFrame>
        <p:nvGraphicFramePr>
          <p:cNvPr id="227" name="Table 2"/>
          <p:cNvGraphicFramePr/>
          <p:nvPr/>
        </p:nvGraphicFramePr>
        <p:xfrm>
          <a:off x="478440" y="1268640"/>
          <a:ext cx="11088720" cy="5754624"/>
        </p:xfrm>
        <a:graphic>
          <a:graphicData uri="http://schemas.openxmlformats.org/drawingml/2006/table">
            <a:tbl>
              <a:tblPr/>
              <a:tblGrid>
                <a:gridCol w="1034640"/>
                <a:gridCol w="1053360"/>
                <a:gridCol w="9000720"/>
              </a:tblGrid>
              <a:tr h="46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presentes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229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16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t/>
                      </a:r>
                      <a:br/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17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novos desafios da família e as suas diferentes realidades.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jovens como atores sociais e gestores da cultura. 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936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04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desafio da plena participação dos jovens na sociedade e na Igreja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87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05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Informação transbordante, conhecimentos fragmentados e a urgência de uma visão integradora.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crescente exclusão, a cultura do descarte e as práticas de solidariedade. 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609480" y="274680"/>
            <a:ext cx="1097100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  <p:graphicFrame>
        <p:nvGraphicFramePr>
          <p:cNvPr id="229" name="Table 2"/>
          <p:cNvGraphicFramePr/>
          <p:nvPr/>
        </p:nvGraphicFramePr>
        <p:xfrm>
          <a:off x="609480" y="1337760"/>
          <a:ext cx="11088720" cy="4434840"/>
        </p:xfrm>
        <a:graphic>
          <a:graphicData uri="http://schemas.openxmlformats.org/drawingml/2006/table">
            <a:tbl>
              <a:tblPr/>
              <a:tblGrid>
                <a:gridCol w="1034640"/>
                <a:gridCol w="1053360"/>
                <a:gridCol w="9000720"/>
              </a:tblGrid>
              <a:tr h="44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6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modelo económico e social que se está a virar contra o ser humano. 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32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escuta do grito da terra, cuidar da nossa casa comum.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crescimento crescente das igrejas evangélicas e pentecostais no nosso continente;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8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16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novos desafios da família e as suas diferentes realidades.; 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262440" y="188640"/>
            <a:ext cx="11547000" cy="648036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1º) </a:t>
            </a:r>
            <a:r>
              <a:rPr lang="pt-BR" sz="3200" b="1" strike="noStrike" spc="-1">
                <a:solidFill>
                  <a:srgbClr val="002060"/>
                </a:solidFill>
                <a:latin typeface="Calibri"/>
              </a:rPr>
              <a:t>Reanimar a Igreja </a:t>
            </a: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de uma nova forma, apresentando uma proposta reformadora e regeneradora.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2º) </a:t>
            </a:r>
            <a:r>
              <a:rPr lang="pt-BR" sz="3200" b="1" strike="noStrike" spc="-1">
                <a:solidFill>
                  <a:srgbClr val="002060"/>
                </a:solidFill>
                <a:latin typeface="Calibri"/>
              </a:rPr>
              <a:t>Ser um evento eclesial</a:t>
            </a: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 </a:t>
            </a:r>
            <a:r>
              <a:rPr lang="pt-BR" sz="3200" b="1" strike="noStrike" spc="-1">
                <a:solidFill>
                  <a:srgbClr val="002060"/>
                </a:solidFill>
                <a:latin typeface="Calibri"/>
              </a:rPr>
              <a:t>numa chave sinodal</a:t>
            </a: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, e não apenas episcopal, com uma </a:t>
            </a:r>
            <a:r>
              <a:rPr lang="pt-BR" sz="3200" b="1" strike="noStrike" spc="-1">
                <a:solidFill>
                  <a:srgbClr val="002060"/>
                </a:solidFill>
                <a:latin typeface="Calibri"/>
              </a:rPr>
              <a:t>metodologia representativa, inclusiva e participativa</a:t>
            </a: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.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3º) Tornar possível uma </a:t>
            </a:r>
            <a:r>
              <a:rPr lang="pt-BR" sz="3200" b="1" strike="noStrike" spc="-1">
                <a:solidFill>
                  <a:srgbClr val="002060"/>
                </a:solidFill>
                <a:latin typeface="Calibri"/>
              </a:rPr>
              <a:t>releitura agradecida de Aparecida</a:t>
            </a: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 a fim de gerir o futuro.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622440" y="188640"/>
            <a:ext cx="10971000" cy="93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  <p:graphicFrame>
        <p:nvGraphicFramePr>
          <p:cNvPr id="231" name="Table 2"/>
          <p:cNvGraphicFramePr/>
          <p:nvPr/>
        </p:nvGraphicFramePr>
        <p:xfrm>
          <a:off x="609480" y="1556640"/>
          <a:ext cx="11088720" cy="4200144"/>
        </p:xfrm>
        <a:graphic>
          <a:graphicData uri="http://schemas.openxmlformats.org/drawingml/2006/table">
            <a:tbl>
              <a:tblPr/>
              <a:tblGrid>
                <a:gridCol w="1034640"/>
                <a:gridCol w="1053360"/>
                <a:gridCol w="9000720"/>
              </a:tblGrid>
              <a:tr h="46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presentes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36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04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05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violência crescente nas nossas sociedades.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87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05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17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aumento do número de pessoas que se declaram agnósticos, não-crentes ou ateus na América Latina e no Caribe.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jovens como atores sociais e gestores da cultura. 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609480" y="1855440"/>
            <a:ext cx="10971000" cy="452556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000" b="0" strike="noStrike" spc="-1">
                <a:solidFill>
                  <a:srgbClr val="000000"/>
                </a:solidFill>
                <a:latin typeface="Calibri"/>
              </a:rPr>
              <a:t>A pandemia</a:t>
            </a: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000" b="0" strike="noStrike" spc="-1">
                <a:solidFill>
                  <a:srgbClr val="000000"/>
                </a:solidFill>
                <a:latin typeface="Calibri"/>
              </a:rPr>
              <a:t>O modelo econômico e social que está a se virar contra o homem</a:t>
            </a: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000" b="0" strike="noStrike" spc="-1">
                <a:solidFill>
                  <a:srgbClr val="000000"/>
                </a:solidFill>
                <a:latin typeface="Calibri"/>
              </a:rPr>
              <a:t>Os novos desafios da família e as suas diferentes realidades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O aumento do número de pessoas que se declaram agnósticos, não- crentes ou ateus na América Latina e no caribe;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O crescimento crescente das igrejas evangélicas e pentecostais no nosso continente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A escuta do grito da terra, cuidar da nossa casa comum</a:t>
            </a:r>
          </a:p>
        </p:txBody>
      </p:sp>
      <p:sp>
        <p:nvSpPr>
          <p:cNvPr id="233" name="TextShape 2"/>
          <p:cNvSpPr txBox="1"/>
          <p:nvPr/>
        </p:nvSpPr>
        <p:spPr>
          <a:xfrm>
            <a:off x="622440" y="404640"/>
            <a:ext cx="10971000" cy="9356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100" b="0" strike="noStrike" spc="-1">
                <a:solidFill>
                  <a:srgbClr val="000000"/>
                </a:solidFill>
                <a:latin typeface="Calibri"/>
              </a:rPr>
              <a:t>Na diversidade dos temas apresentados pelos Vicariatos, destacam-se: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78440" y="476640"/>
            <a:ext cx="10971000" cy="612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pt-BR" sz="4000" b="0" strike="noStrike" cap="small" spc="-1">
                <a:solidFill>
                  <a:srgbClr val="000000"/>
                </a:solidFill>
                <a:latin typeface="Calibri"/>
              </a:rPr>
              <a:t>Temas mais importantes</a:t>
            </a:r>
            <a:endParaRPr lang="pt-BR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Selecione os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05 tópicos mais ausentes em sua pastoral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, classificados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de acordo com sua importância 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para a comunidade.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Observações: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ordem de importância foi calculada de acordo com a frequência de aparição de cada item indicados nas respostas.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Os itens citados simultaneamente pela paroquia, áreas de pastorais, comunidades e pelos Vicariatos foram considerados os mais importantes, por isso, consideramos que houve consenso.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seguir, o quadro síntese com as respostas gerais: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609480" y="116640"/>
            <a:ext cx="10971000" cy="705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João</a:t>
            </a:r>
          </a:p>
        </p:txBody>
      </p:sp>
      <p:graphicFrame>
        <p:nvGraphicFramePr>
          <p:cNvPr id="236" name="Table 2"/>
          <p:cNvGraphicFramePr/>
          <p:nvPr/>
        </p:nvGraphicFramePr>
        <p:xfrm>
          <a:off x="406440" y="1199880"/>
          <a:ext cx="11377080" cy="4680000"/>
        </p:xfrm>
        <a:graphic>
          <a:graphicData uri="http://schemas.openxmlformats.org/drawingml/2006/table">
            <a:tbl>
              <a:tblPr/>
              <a:tblGrid>
                <a:gridCol w="1027800"/>
                <a:gridCol w="1046160"/>
                <a:gridCol w="9303120"/>
              </a:tblGrid>
              <a:tr h="568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ausentes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96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08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Enfraquecimento dos processos políticos e democráticos nos nossos países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povos indígenas e afro descentes: rumo a cidadania plena da sociedade e na igreja;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44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t/>
                      </a:r>
                      <a:br/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novos desafios da família e as suas diferentes realidades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aumento do número de pessoas que se declararam agnósticos, não crentes ou ateus na América Latina e no caribe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Clericalismos, uns grandes obstáculos a uma igreja Sinodal;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609480" y="274680"/>
            <a:ext cx="10971000" cy="705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graphicFrame>
        <p:nvGraphicFramePr>
          <p:cNvPr id="238" name="Table 2"/>
          <p:cNvGraphicFramePr/>
          <p:nvPr/>
        </p:nvGraphicFramePr>
        <p:xfrm>
          <a:off x="334440" y="1484640"/>
          <a:ext cx="11521080" cy="4896360"/>
        </p:xfrm>
        <a:graphic>
          <a:graphicData uri="http://schemas.openxmlformats.org/drawingml/2006/table">
            <a:tbl>
              <a:tblPr/>
              <a:tblGrid>
                <a:gridCol w="1074960"/>
                <a:gridCol w="932760"/>
                <a:gridCol w="9513360"/>
              </a:tblGrid>
              <a:tr h="681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ausentes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32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modelo econômico e social que se está a virar contra o ser humano. 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migrantes, refugiados e vítimas de tráfico de pessoas como novos rostos da cultura do descarte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891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09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povos indígenas e afrodescendentes: rumo a uma cidadania plena na sociedade e na igreja.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globalização e democratização da comunicação social.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609480" y="274680"/>
            <a:ext cx="10971000" cy="705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graphicFrame>
        <p:nvGraphicFramePr>
          <p:cNvPr id="240" name="Table 2"/>
          <p:cNvGraphicFramePr/>
          <p:nvPr/>
        </p:nvGraphicFramePr>
        <p:xfrm>
          <a:off x="478440" y="1472040"/>
          <a:ext cx="11088720" cy="4695120"/>
        </p:xfrm>
        <a:graphic>
          <a:graphicData uri="http://schemas.openxmlformats.org/drawingml/2006/table">
            <a:tbl>
              <a:tblPr/>
              <a:tblGrid>
                <a:gridCol w="1034640"/>
                <a:gridCol w="1215000"/>
                <a:gridCol w="8839080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ausentes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81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aumento do número de pessoas que se declaram agnósticos, não-crentes ou ateus na América Latina e no Caribe.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28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novos desafios da família e suas diferentes realidades.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8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05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clericalismo, um grande obstáculo a uma igreja sinodal.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09480" y="274680"/>
            <a:ext cx="1097100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  <p:graphicFrame>
        <p:nvGraphicFramePr>
          <p:cNvPr id="242" name="Table 2"/>
          <p:cNvGraphicFramePr/>
          <p:nvPr/>
        </p:nvGraphicFramePr>
        <p:xfrm>
          <a:off x="622440" y="1052640"/>
          <a:ext cx="11160720" cy="3205080"/>
        </p:xfrm>
        <a:graphic>
          <a:graphicData uri="http://schemas.openxmlformats.org/drawingml/2006/table">
            <a:tbl>
              <a:tblPr/>
              <a:tblGrid>
                <a:gridCol w="1041480"/>
                <a:gridCol w="903600"/>
                <a:gridCol w="9215640"/>
              </a:tblGrid>
              <a:tr h="44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ausentes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63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crescimento crescente das igrejas evangélicas e pentecostais no nosso continente. 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crescente exclusão, a cultura do descarte e as práticas de solidariedade;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migrantes, refugiados e vítimas de tráfico de pessoas como novos rostos da cultura do descarte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7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escuta do grito da terra, cuidar da nossa casa comum.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violência crescente nas nossas sociedades.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 grandes lacunas educacionais, a necessidade de um "Pacto Educativo Global". 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Table 1"/>
          <p:cNvGraphicFramePr/>
          <p:nvPr/>
        </p:nvGraphicFramePr>
        <p:xfrm>
          <a:off x="190440" y="1249560"/>
          <a:ext cx="11809080" cy="5328360"/>
        </p:xfrm>
        <a:graphic>
          <a:graphicData uri="http://schemas.openxmlformats.org/drawingml/2006/table">
            <a:tbl>
              <a:tblPr/>
              <a:tblGrid>
                <a:gridCol w="1101960"/>
                <a:gridCol w="956160"/>
                <a:gridCol w="9750960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Temáticas mais relevantes ausentes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991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aumento do número de pessoas que se declaram agnósticos, não-crentes ou ateus na América Latina e no Caribe.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Em Direção a uma Igreja Itinerante e Sinodal, caminhando por novos caminhos;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clericalismo, um grande obstáculo a uma igreja sinodal.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689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envelhecimento da população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desafio de um maior desenvolvimento do ministério da pastoral urbana e das grandes cidades.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244" name="TextShape 2"/>
          <p:cNvSpPr txBox="1"/>
          <p:nvPr/>
        </p:nvSpPr>
        <p:spPr>
          <a:xfrm>
            <a:off x="609480" y="274680"/>
            <a:ext cx="1097100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609480" y="274680"/>
            <a:ext cx="1097100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  <p:graphicFrame>
        <p:nvGraphicFramePr>
          <p:cNvPr id="246" name="Table 2"/>
          <p:cNvGraphicFramePr/>
          <p:nvPr/>
        </p:nvGraphicFramePr>
        <p:xfrm>
          <a:off x="838800" y="1917000"/>
          <a:ext cx="9936720" cy="3600000"/>
        </p:xfrm>
        <a:graphic>
          <a:graphicData uri="http://schemas.openxmlformats.org/drawingml/2006/table">
            <a:tbl>
              <a:tblPr/>
              <a:tblGrid>
                <a:gridCol w="839880"/>
                <a:gridCol w="1032120"/>
                <a:gridCol w="8064720"/>
              </a:tblGrid>
              <a:tr h="44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ausentes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276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05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novos desafios da família e as suas diferentes realidades.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jovens como atores sociais e gestores da cultura. 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desafio da plena participação dos jovens na sociedade e na Igreja.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09480" y="274680"/>
            <a:ext cx="10971000" cy="92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  <p:graphicFrame>
        <p:nvGraphicFramePr>
          <p:cNvPr id="248" name="Table 2"/>
          <p:cNvGraphicFramePr/>
          <p:nvPr/>
        </p:nvGraphicFramePr>
        <p:xfrm>
          <a:off x="406440" y="1412640"/>
          <a:ext cx="10944720" cy="4955400"/>
        </p:xfrm>
        <a:graphic>
          <a:graphicData uri="http://schemas.openxmlformats.org/drawingml/2006/table">
            <a:tbl>
              <a:tblPr/>
              <a:tblGrid>
                <a:gridCol w="1021320"/>
                <a:gridCol w="886320"/>
                <a:gridCol w="9037440"/>
              </a:tblGrid>
              <a:tr h="537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ausentes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198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migrantes, refugiados e vítimas de tráfico de pessoas como novos rostos da cultura do descarte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 povos indígenas e afrodescendentes: rumo a uma cidadania plena na sociedade e na Igreja.  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10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As grandes lacunas educacionais, a necessidade de um "Pacto Educativo Global". 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109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 desafio da plena participação dos jovens na sociedade e na Igreja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35160" y="404640"/>
            <a:ext cx="11643120" cy="626436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4º) Ser um </a:t>
            </a:r>
            <a:r>
              <a:rPr lang="pt-BR" sz="3200" b="1" strike="noStrike" spc="-1">
                <a:solidFill>
                  <a:srgbClr val="002060"/>
                </a:solidFill>
                <a:latin typeface="Calibri"/>
              </a:rPr>
              <a:t>marco eclesial que possa relançar os grandes temas</a:t>
            </a: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 que ainda estão em vigor e que surgiram em Aparecida e retomar os temas e agendas que têm impacto. É um kairós, um sinal partilhado com outros continentes a partir do qual muitos frutos podem brotar.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5º) </a:t>
            </a:r>
            <a:r>
              <a:rPr lang="pt-BR" sz="3200" b="1" strike="noStrike" spc="-1">
                <a:solidFill>
                  <a:srgbClr val="002060"/>
                </a:solidFill>
                <a:latin typeface="Calibri"/>
              </a:rPr>
              <a:t>Reconectar as cinco Conferências Gerais</a:t>
            </a: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 do Episcopado Latino-americano e do Caribe, ligando o Magistério Latino-americano ao Magistério do Papa Francisco e </a:t>
            </a:r>
            <a:r>
              <a:rPr lang="pt-BR" sz="3200" b="1" strike="noStrike" spc="-1">
                <a:solidFill>
                  <a:srgbClr val="002060"/>
                </a:solidFill>
                <a:latin typeface="Calibri"/>
              </a:rPr>
              <a:t>destacando três marcos</a:t>
            </a:r>
            <a:r>
              <a:rPr lang="pt-BR" sz="3200" b="0" strike="noStrike" spc="-1">
                <a:solidFill>
                  <a:srgbClr val="002060"/>
                </a:solidFill>
                <a:latin typeface="Calibri"/>
              </a:rPr>
              <a:t>: de Medellin a Aparecida, de Aparecida a Querida Amazônia, e de Querida Amazônia ao Jubileu de Guadalupe (2031) e da Redenção (2033).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Table 1"/>
          <p:cNvGraphicFramePr/>
          <p:nvPr/>
        </p:nvGraphicFramePr>
        <p:xfrm>
          <a:off x="609480" y="2076480"/>
          <a:ext cx="10944720" cy="1613880"/>
        </p:xfrm>
        <a:graphic>
          <a:graphicData uri="http://schemas.openxmlformats.org/drawingml/2006/table">
            <a:tbl>
              <a:tblPr/>
              <a:tblGrid>
                <a:gridCol w="1021320"/>
                <a:gridCol w="886320"/>
                <a:gridCol w="9037440"/>
              </a:tblGrid>
              <a:tr h="44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Temáticas mais relevantes ausentes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79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21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Em direção a uma Igreja itinerante e sinodal, caminhando por novos caminhos.</a:t>
                      </a: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97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05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 clericalismo, um grande obstáculo a uma Igreja sinodal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250" name="TextShape 2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609480" y="1340640"/>
            <a:ext cx="10971000" cy="496836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000" b="0" strike="noStrike" spc="-1">
                <a:solidFill>
                  <a:srgbClr val="000000"/>
                </a:solidFill>
                <a:latin typeface="Calibri"/>
              </a:rPr>
              <a:t>O clericalismo, um grande obstáculo para uma Igreja Sinodal</a:t>
            </a: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000" b="0" strike="noStrike" spc="-1">
                <a:solidFill>
                  <a:srgbClr val="000000"/>
                </a:solidFill>
                <a:latin typeface="Calibri"/>
              </a:rPr>
              <a:t>Os povos indígenas e afrodescendentes: rumo a uma cidadania plena na sociedade e na Igreja</a:t>
            </a: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000" b="0" strike="noStrike" spc="-1">
                <a:solidFill>
                  <a:srgbClr val="000000"/>
                </a:solidFill>
                <a:latin typeface="Calibri"/>
              </a:rPr>
              <a:t>O modelo econômico e social que está a se virar contra o homem</a:t>
            </a: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000" b="0" strike="noStrike" spc="-1">
                <a:solidFill>
                  <a:srgbClr val="000000"/>
                </a:solidFill>
                <a:latin typeface="Calibri"/>
              </a:rPr>
              <a:t>As grandes lacunas educacionais, a necessidade de um "Pacto Educativo Global“</a:t>
            </a: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000" b="0" strike="noStrike" spc="-1">
                <a:solidFill>
                  <a:srgbClr val="000000"/>
                </a:solidFill>
                <a:latin typeface="Calibri"/>
              </a:rPr>
              <a:t>O desafio de um maior desenvolvimento do ministério da pastoral urbana e das grandes cidades.</a:t>
            </a: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000" b="0" strike="noStrike" spc="-1">
                <a:solidFill>
                  <a:srgbClr val="000000"/>
                </a:solidFill>
                <a:latin typeface="Calibri"/>
              </a:rPr>
              <a:t>A escuta do grito da terra, cuidar da nossa casa comum</a:t>
            </a:r>
          </a:p>
        </p:txBody>
      </p:sp>
      <p:sp>
        <p:nvSpPr>
          <p:cNvPr id="252" name="TextShape 2"/>
          <p:cNvSpPr txBox="1"/>
          <p:nvPr/>
        </p:nvSpPr>
        <p:spPr>
          <a:xfrm>
            <a:off x="622440" y="188640"/>
            <a:ext cx="10971000" cy="9356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100" b="0" strike="noStrike" spc="-1">
                <a:solidFill>
                  <a:srgbClr val="000000"/>
                </a:solidFill>
                <a:latin typeface="Calibri"/>
              </a:rPr>
              <a:t>Na diversidade dos temas apresentados pelos Vicariatos, destacam-se: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609480" y="1888200"/>
            <a:ext cx="10971000" cy="21884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79"/>
              </a:spcBef>
            </a:pPr>
            <a:r>
              <a:rPr lang="pt-BR" sz="4400" b="1" strike="noStrike" spc="-1">
                <a:solidFill>
                  <a:srgbClr val="000000"/>
                </a:solidFill>
                <a:latin typeface="Calibri"/>
              </a:rPr>
              <a:t>Quais</a:t>
            </a: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 têm sido as </a:t>
            </a:r>
            <a:r>
              <a:rPr lang="pt-BR" sz="4400" b="1" strike="noStrike" spc="-1">
                <a:solidFill>
                  <a:srgbClr val="000000"/>
                </a:solidFill>
                <a:latin typeface="Calibri"/>
              </a:rPr>
              <a:t>consequências</a:t>
            </a: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 para nossa pastoral de não abordar estas questões?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João</a:t>
            </a:r>
          </a:p>
        </p:txBody>
      </p:sp>
      <p:sp>
        <p:nvSpPr>
          <p:cNvPr id="255" name="TextShape 2"/>
          <p:cNvSpPr txBox="1"/>
          <p:nvPr/>
        </p:nvSpPr>
        <p:spPr>
          <a:xfrm>
            <a:off x="622440" y="1700640"/>
            <a:ext cx="10971000" cy="39600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Medo de retomar as atividades</a:t>
            </a:r>
            <a:r>
              <a:rPr lang="pt-BR" sz="3200" b="0" u="sng" strike="noStrike" spc="-1">
                <a:solidFill>
                  <a:srgbClr val="000000"/>
                </a:solidFill>
                <a:uFillTx/>
                <a:latin typeface="Calibri"/>
              </a:rPr>
              <a:t>;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Pastorais sem coordenação atuando;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Devocionismo com muito exagero;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Dificuldade de receber os jovens e sua energia;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Medo do Novo;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Dificuldade de colocar em pratica o plano de pastoral;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sp>
        <p:nvSpPr>
          <p:cNvPr id="257" name="TextShape 2"/>
          <p:cNvSpPr txBox="1"/>
          <p:nvPr/>
        </p:nvSpPr>
        <p:spPr>
          <a:xfrm>
            <a:off x="609480" y="1888200"/>
            <a:ext cx="10971000" cy="39168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Enfraquecimento das lideranças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conhecimento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participação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Justiça Falha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Abandono da religião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presença e força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  <p:sp>
        <p:nvSpPr>
          <p:cNvPr id="259" name="TextShape 2"/>
          <p:cNvSpPr txBox="1"/>
          <p:nvPr/>
        </p:nvSpPr>
        <p:spPr>
          <a:xfrm>
            <a:off x="609480" y="1888200"/>
            <a:ext cx="10971000" cy="31964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Pastorais sem coordenação autuante só no nome;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Pastorais com vários membros em todas as pastorais existentes na paroquias;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Dificuldade de receber os jovens e sua energia;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09480" y="274680"/>
            <a:ext cx="10971000" cy="9216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  <p:sp>
        <p:nvSpPr>
          <p:cNvPr id="261" name="TextShape 2"/>
          <p:cNvSpPr txBox="1"/>
          <p:nvPr/>
        </p:nvSpPr>
        <p:spPr>
          <a:xfrm>
            <a:off x="609480" y="1744200"/>
            <a:ext cx="10971000" cy="39168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Esvaziamento das pastorais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Pastorais com membros sempre na coordenação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Pastorais sem coordenação, não atuante, só no nome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Devocionismo sem espiritualidade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Medo do novo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Dificuldade de receber os jovens e sua energia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09480" y="1600200"/>
            <a:ext cx="1097100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Pastorais sem coordenação, não atuante, só no nome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Devocionismo sem espiritualidade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Medo do novo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Dificuldade de receber os jovens e sua energia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Enfraquecimento das lideranças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Falta de participação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Dificuldade de colocar em pratica o plano de pastoral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622440" y="188640"/>
            <a:ext cx="10971000" cy="9356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100" b="0" strike="noStrike" spc="-1">
                <a:solidFill>
                  <a:srgbClr val="000000"/>
                </a:solidFill>
                <a:latin typeface="Calibri"/>
              </a:rPr>
              <a:t>Na diversidade das consequências apresentadas, destacam-se: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09480" y="1600200"/>
            <a:ext cx="10971000" cy="26204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96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pt-BR" sz="4800" b="0" strike="noStrike" cap="small" spc="-1">
                <a:solidFill>
                  <a:srgbClr val="000000"/>
                </a:solidFill>
                <a:latin typeface="Calibri"/>
              </a:rPr>
              <a:t>Quais os desafios?</a:t>
            </a:r>
            <a:endParaRPr lang="pt-BR" sz="4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João</a:t>
            </a:r>
          </a:p>
        </p:txBody>
      </p:sp>
      <p:graphicFrame>
        <p:nvGraphicFramePr>
          <p:cNvPr id="266" name="Table 2"/>
          <p:cNvGraphicFramePr/>
          <p:nvPr/>
        </p:nvGraphicFramePr>
        <p:xfrm>
          <a:off x="550440" y="1268640"/>
          <a:ext cx="11088720" cy="4968360"/>
        </p:xfrm>
        <a:graphic>
          <a:graphicData uri="http://schemas.openxmlformats.org/drawingml/2006/table">
            <a:tbl>
              <a:tblPr/>
              <a:tblGrid>
                <a:gridCol w="1034640"/>
                <a:gridCol w="897840"/>
                <a:gridCol w="9156240"/>
              </a:tblGrid>
              <a:tr h="613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Desafios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2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Ser discípulos missionários ao serviço da vida;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Discipulado comprometido com uma cultura de paz. 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82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trabalho para uma economia solidária, sustentável e ao serviço do bem comum;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As novas tecnologias, as suas grandes contribuições e os seus riscos.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26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leitura da realidade, discernimento dos sinais dos tempos;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apelo a uma ecologia integral;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2"/>
          <p:cNvPicPr/>
          <p:nvPr/>
        </p:nvPicPr>
        <p:blipFill>
          <a:blip r:embed="rId2"/>
          <a:stretch/>
        </p:blipFill>
        <p:spPr>
          <a:xfrm>
            <a:off x="88920" y="446400"/>
            <a:ext cx="12053880" cy="636660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623160" y="446400"/>
            <a:ext cx="10943280" cy="699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00B050"/>
                </a:solidFill>
                <a:latin typeface="Calibri"/>
              </a:rPr>
              <a:t>Como foi  nos Vicariatos?</a:t>
            </a: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João</a:t>
            </a:r>
          </a:p>
        </p:txBody>
      </p:sp>
      <p:graphicFrame>
        <p:nvGraphicFramePr>
          <p:cNvPr id="268" name="Table 2"/>
          <p:cNvGraphicFramePr/>
          <p:nvPr/>
        </p:nvGraphicFramePr>
        <p:xfrm>
          <a:off x="609480" y="1600200"/>
          <a:ext cx="11088720" cy="1839600"/>
        </p:xfrm>
        <a:graphic>
          <a:graphicData uri="http://schemas.openxmlformats.org/drawingml/2006/table">
            <a:tbl>
              <a:tblPr/>
              <a:tblGrid>
                <a:gridCol w="1034640"/>
                <a:gridCol w="897840"/>
                <a:gridCol w="9156240"/>
              </a:tblGrid>
              <a:tr h="44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Desafios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467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12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 incorporação de linguagens pastorais atualizados ou significativos para os destinatários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Ser discípulos missionários ao serviço da vida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43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05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11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09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 renovação eclesial;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 incorporação de uma maior interculturalidade e inculturação da nossa ação pastoral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graphicFrame>
        <p:nvGraphicFramePr>
          <p:cNvPr id="270" name="Table 2"/>
          <p:cNvGraphicFramePr/>
          <p:nvPr/>
        </p:nvGraphicFramePr>
        <p:xfrm>
          <a:off x="190440" y="1340640"/>
          <a:ext cx="11521080" cy="5040360"/>
        </p:xfrm>
        <a:graphic>
          <a:graphicData uri="http://schemas.openxmlformats.org/drawingml/2006/table">
            <a:tbl>
              <a:tblPr/>
              <a:tblGrid>
                <a:gridCol w="1074960"/>
                <a:gridCol w="932760"/>
                <a:gridCol w="9513360"/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Desafios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Ser discípulos missionários ao serviço da vida;. 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472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Discipulado comprometido com uma cultura de paz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As novas tecnologias, as suas grandes contribuições e os seus riscos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9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incorporação de linguagens pastorais atualizados ou significativos para os destinatários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leitura da realidade, discernimento dos sinais dos tempos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609480" y="274680"/>
            <a:ext cx="10971000" cy="99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graphicFrame>
        <p:nvGraphicFramePr>
          <p:cNvPr id="272" name="Table 2"/>
          <p:cNvGraphicFramePr/>
          <p:nvPr/>
        </p:nvGraphicFramePr>
        <p:xfrm>
          <a:off x="609480" y="1600200"/>
          <a:ext cx="10813680" cy="2051640"/>
        </p:xfrm>
        <a:graphic>
          <a:graphicData uri="http://schemas.openxmlformats.org/drawingml/2006/table">
            <a:tbl>
              <a:tblPr/>
              <a:tblGrid>
                <a:gridCol w="1074960"/>
                <a:gridCol w="932760"/>
                <a:gridCol w="8805960"/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Desafios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 crescimento no seguimento de Jesus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 evangelização sempre ligada à promoção humana e à autêntica libertação.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05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Ser discípulos missionários ao serviço da vida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 renovação eclesial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09480" y="274680"/>
            <a:ext cx="1097100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  <p:graphicFrame>
        <p:nvGraphicFramePr>
          <p:cNvPr id="274" name="Table 2"/>
          <p:cNvGraphicFramePr/>
          <p:nvPr/>
        </p:nvGraphicFramePr>
        <p:xfrm>
          <a:off x="478440" y="1340640"/>
          <a:ext cx="10872720" cy="3399480"/>
        </p:xfrm>
        <a:graphic>
          <a:graphicData uri="http://schemas.openxmlformats.org/drawingml/2006/table">
            <a:tbl>
              <a:tblPr/>
              <a:tblGrid>
                <a:gridCol w="1014480"/>
                <a:gridCol w="880200"/>
                <a:gridCol w="8978040"/>
              </a:tblGrid>
              <a:tr h="680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Desafios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6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apelo a uma ecologia integral;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Discipulado comprometido com uma cultura de paz. 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75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trabalho para uma economia solidária, sustentável e ao serviço do bem comum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Ser discípulos missionários ao serviço da vida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  <p:graphicFrame>
        <p:nvGraphicFramePr>
          <p:cNvPr id="276" name="Table 2"/>
          <p:cNvGraphicFramePr/>
          <p:nvPr/>
        </p:nvGraphicFramePr>
        <p:xfrm>
          <a:off x="609480" y="1595880"/>
          <a:ext cx="10872720" cy="2723760"/>
        </p:xfrm>
        <a:graphic>
          <a:graphicData uri="http://schemas.openxmlformats.org/drawingml/2006/table">
            <a:tbl>
              <a:tblPr/>
              <a:tblGrid>
                <a:gridCol w="1014480"/>
                <a:gridCol w="880200"/>
                <a:gridCol w="8978040"/>
              </a:tblGrid>
              <a:tr h="44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Desafios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88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08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09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As novas tecnologias, as suas grandes contribuições e os seus riscos.   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 incorporação de uma maior interculturalidade e inculturação da nossa ação pastoral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89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 renovação eclesial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97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05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12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 incorporação de linguagens pastorais atualizados ou significativos para os destinatários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  <p:graphicFrame>
        <p:nvGraphicFramePr>
          <p:cNvPr id="278" name="Table 2"/>
          <p:cNvGraphicFramePr/>
          <p:nvPr/>
        </p:nvGraphicFramePr>
        <p:xfrm>
          <a:off x="622440" y="1484640"/>
          <a:ext cx="10512720" cy="4752000"/>
        </p:xfrm>
        <a:graphic>
          <a:graphicData uri="http://schemas.openxmlformats.org/drawingml/2006/table">
            <a:tbl>
              <a:tblPr/>
              <a:tblGrid>
                <a:gridCol w="981000"/>
                <a:gridCol w="1035000"/>
                <a:gridCol w="8496720"/>
              </a:tblGrid>
              <a:tr h="79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Desafios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605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apelo a uma ecologia integral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 trabalho para uma economia solidária, sustentável e ao serviço do bem comum.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7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02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Discipulado comprometido com uma cultura de paz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47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03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09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 incorporação de uma maior interculturalidade e inculturação da nossa ação pastoral.</a:t>
                      </a:r>
                      <a:endParaRPr lang="pt-BR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  <p:graphicFrame>
        <p:nvGraphicFramePr>
          <p:cNvPr id="280" name="Table 2"/>
          <p:cNvGraphicFramePr/>
          <p:nvPr/>
        </p:nvGraphicFramePr>
        <p:xfrm>
          <a:off x="609480" y="1600200"/>
          <a:ext cx="10512720" cy="2399760"/>
        </p:xfrm>
        <a:graphic>
          <a:graphicData uri="http://schemas.openxmlformats.org/drawingml/2006/table">
            <a:tbl>
              <a:tblPr/>
              <a:tblGrid>
                <a:gridCol w="981000"/>
                <a:gridCol w="1035000"/>
                <a:gridCol w="8496720"/>
              </a:tblGrid>
              <a:tr h="443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Desafios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7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04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01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 leitura da realidade, discernimento dos sinais dos tempos.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7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1" strike="noStrike" spc="-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05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08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3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As novas tecnologias, as suas grandes contribuições e os seus riscos</a:t>
                      </a:r>
                      <a:endParaRPr lang="pt-BR" sz="3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609480" y="1600200"/>
            <a:ext cx="10971000" cy="506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Ser discípulos missionários ao serviço da vida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Discipulado comprometido com uma cultura de paz.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leitura da realidade, discernimento dos sinais dos tempos.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As novas tecnologias, as suas grandes contribuições e os seus riscos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incorporação de linguagens pastorais atualizados ou significativos para os destinatários.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 trabalho para uma economia solidária, sustentável e ao serviço do bem comum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622440" y="188640"/>
            <a:ext cx="10971000" cy="9356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100" b="0" strike="noStrike" spc="-1">
                <a:solidFill>
                  <a:srgbClr val="000000"/>
                </a:solidFill>
                <a:latin typeface="Calibri"/>
              </a:rPr>
              <a:t>Na diversidade dos desafios apresentados, destacam-se: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609480" y="2070000"/>
            <a:ext cx="10971000" cy="25016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cap="small" spc="-1">
                <a:solidFill>
                  <a:srgbClr val="000000"/>
                </a:solidFill>
                <a:latin typeface="Calibri"/>
              </a:rPr>
              <a:t>Novos Horizontes</a:t>
            </a:r>
            <a:r>
              <a:t/>
            </a:r>
            <a:br/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Como incorporar à vida pessoal, comunitária, </a:t>
            </a:r>
            <a:r>
              <a:t/>
            </a:r>
            <a:br/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à Igreja nacional e Latino-Americana?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Vicariato São João</a:t>
            </a:r>
          </a:p>
        </p:txBody>
      </p:sp>
      <p:sp>
        <p:nvSpPr>
          <p:cNvPr id="285" name="TextShape 2"/>
          <p:cNvSpPr txBox="1"/>
          <p:nvPr/>
        </p:nvSpPr>
        <p:spPr>
          <a:xfrm>
            <a:off x="609480" y="1960200"/>
            <a:ext cx="10971000" cy="28364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Formação, Espiritualidade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Oração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Continuidade do Projeto quem Amar Cuida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Continuidade das prioridades da diocese em 2022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78440" y="476640"/>
            <a:ext cx="10971000" cy="791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pt-BR" sz="4800" b="0" strike="noStrike" spc="-1">
                <a:solidFill>
                  <a:srgbClr val="000000"/>
                </a:solidFill>
                <a:latin typeface="Calibri"/>
              </a:rPr>
              <a:t>Alguns dados Estatísticos</a:t>
            </a:r>
          </a:p>
        </p:txBody>
      </p:sp>
      <p:pic>
        <p:nvPicPr>
          <p:cNvPr id="96" name="Picture 2"/>
          <p:cNvPicPr/>
          <p:nvPr/>
        </p:nvPicPr>
        <p:blipFill>
          <a:blip r:embed="rId2"/>
          <a:stretch/>
        </p:blipFill>
        <p:spPr>
          <a:xfrm rot="21376200">
            <a:off x="789480" y="1346040"/>
            <a:ext cx="6993000" cy="5370480"/>
          </a:xfrm>
          <a:prstGeom prst="rect">
            <a:avLst/>
          </a:prstGeom>
          <a:ln>
            <a:noFill/>
          </a:ln>
        </p:spPr>
      </p:pic>
      <p:pic>
        <p:nvPicPr>
          <p:cNvPr id="97" name="Picture 4"/>
          <p:cNvPicPr/>
          <p:nvPr/>
        </p:nvPicPr>
        <p:blipFill>
          <a:blip r:embed="rId3"/>
          <a:stretch/>
        </p:blipFill>
        <p:spPr>
          <a:xfrm rot="174600">
            <a:off x="7742520" y="1521360"/>
            <a:ext cx="4369680" cy="3168000"/>
          </a:xfrm>
          <a:prstGeom prst="rect">
            <a:avLst/>
          </a:prstGeom>
          <a:ln>
            <a:noFill/>
          </a:ln>
        </p:spPr>
      </p:pic>
      <p:pic>
        <p:nvPicPr>
          <p:cNvPr id="98" name="Picture 6"/>
          <p:cNvPicPr/>
          <p:nvPr/>
        </p:nvPicPr>
        <p:blipFill>
          <a:blip r:embed="rId4"/>
          <a:stretch/>
        </p:blipFill>
        <p:spPr>
          <a:xfrm>
            <a:off x="-457560" y="-99360"/>
            <a:ext cx="3908160" cy="390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Marcos</a:t>
            </a:r>
          </a:p>
        </p:txBody>
      </p:sp>
      <p:sp>
        <p:nvSpPr>
          <p:cNvPr id="287" name="TextShape 2"/>
          <p:cNvSpPr txBox="1"/>
          <p:nvPr/>
        </p:nvSpPr>
        <p:spPr>
          <a:xfrm>
            <a:off x="609480" y="1888200"/>
            <a:ext cx="10971000" cy="38448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Discipulado e missionariedade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Caridade participativa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Protagonismo juvenil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Formação Continuada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MCS – Redes Sociais e Mídia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Testemunho e realização de projetos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609480" y="274680"/>
            <a:ext cx="10971000" cy="11426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Mateus</a:t>
            </a:r>
          </a:p>
        </p:txBody>
      </p:sp>
      <p:sp>
        <p:nvSpPr>
          <p:cNvPr id="289" name="TextShape 2"/>
          <p:cNvSpPr txBox="1"/>
          <p:nvPr/>
        </p:nvSpPr>
        <p:spPr>
          <a:xfrm>
            <a:off x="609480" y="1600200"/>
            <a:ext cx="10971000" cy="254844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Formação, Espiritualidade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Oração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Continuidade do Projeto  quem Amar Cuida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Continuidade das prioridades da diocese em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622440" y="332640"/>
            <a:ext cx="10971000" cy="11426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</a:rPr>
              <a:t>Vicariato São Lucas</a:t>
            </a:r>
          </a:p>
        </p:txBody>
      </p:sp>
      <p:sp>
        <p:nvSpPr>
          <p:cNvPr id="291" name="TextShape 2"/>
          <p:cNvSpPr txBox="1"/>
          <p:nvPr/>
        </p:nvSpPr>
        <p:spPr>
          <a:xfrm>
            <a:off x="609480" y="1816200"/>
            <a:ext cx="10971000" cy="29084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Formação, Espiritualidade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Oração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Continuidade do Projeto  quem Amar Cuida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Continuidade das prioridades da diocese em 2022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609480" y="1600200"/>
            <a:ext cx="10971000" cy="452556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Formação, Espiritualidade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Oração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Continuidade do Projeto  quem Amar Cuida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Continuidade das prioridades da diocese em 2022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Discipulado e missionariedade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Caridade participativa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MCS – Redes Sociais e Mídia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Testemunho e realização de projetos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622440" y="188640"/>
            <a:ext cx="10971000" cy="93564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Entre as formas de incorporar horizontes, destacam-se: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09480" y="274680"/>
            <a:ext cx="10971000" cy="56160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>
            <a:normAutofit fontScale="76000" lnSpcReduction="10000"/>
          </a:bodyPr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1F497D"/>
                </a:solidFill>
                <a:latin typeface="Calibri"/>
              </a:rPr>
              <a:t>Realização do processo de escuta na diocese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09480" y="1124640"/>
            <a:ext cx="11174040" cy="561636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Nem todas as paróquias realizaram o processo de escuta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Em algumas paróquias foi respondido um questionário  coletivamente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Nas demais paróquias foram distribuídos complexivamente 507 questionários:</a:t>
            </a:r>
          </a:p>
          <a:p>
            <a:pPr marL="1143000" lvl="2" indent="-2282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375 voltaram preenchidos</a:t>
            </a:r>
          </a:p>
          <a:p>
            <a:pPr marL="1143000" lvl="2" indent="-2282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62 voltaram em branco 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Diretamente no site: não temos como quantificar.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Foram comunicadas 20 respostas no 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3856</Words>
  <Application>Microsoft Office PowerPoint</Application>
  <PresentationFormat>Personalizar</PresentationFormat>
  <Paragraphs>741</Paragraphs>
  <Slides>83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83</vt:i4>
      </vt:variant>
    </vt:vector>
  </HeadingPairs>
  <TitlesOfParts>
    <vt:vector size="85" baseType="lpstr"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CLIENTE</dc:creator>
  <dc:description/>
  <cp:lastModifiedBy>CLIENTE</cp:lastModifiedBy>
  <cp:revision>66</cp:revision>
  <dcterms:created xsi:type="dcterms:W3CDTF">2021-10-21T19:39:56Z</dcterms:created>
  <dcterms:modified xsi:type="dcterms:W3CDTF">2021-10-28T13:47:58Z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83</vt:i4>
  </property>
</Properties>
</file>